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9" r:id="rId4"/>
    <p:sldId id="267" r:id="rId5"/>
    <p:sldId id="261" r:id="rId6"/>
    <p:sldId id="266" r:id="rId7"/>
    <p:sldId id="403" r:id="rId8"/>
    <p:sldId id="268" r:id="rId9"/>
    <p:sldId id="263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utura PT Bold" panose="020B0604020202020204" charset="0"/>
      <p:bold r:id="rId16"/>
      <p:boldItalic r:id="rId17"/>
    </p:embeddedFont>
    <p:embeddedFont>
      <p:font typeface="Futura PT Book" panose="020B0604020202020204" charset="0"/>
      <p:regular r:id="rId18"/>
      <p:italic r:id="rId19"/>
    </p:embeddedFont>
    <p:embeddedFont>
      <p:font typeface="Futura PT Extra Bold" panose="020B0604020202020204" charset="0"/>
      <p:bold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F752D0-6D27-944E-CB34-4FB260A843BD}" name="Emily Lewis" initials="EL" userId="S::emilyl@pbsusa.com::826bc598-e5a8-405b-83a8-a00321412d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2"/>
    <a:srgbClr val="262626"/>
    <a:srgbClr val="007A33"/>
    <a:srgbClr val="FFCD00"/>
    <a:srgbClr val="6EB43E"/>
    <a:srgbClr val="F7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149E9-A549-49CD-B261-64BEF8B4D9D9}" v="4" dt="2023-06-06T17:35:22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EE9F1-BC2A-4E7E-8390-159EEB559D3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C4458-011F-4957-B398-C50A958F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2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8CAAA-C6EF-4829-BDB6-F41D07BCE2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073F4-35EB-4188-B3F2-07B661122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7DDE2-D17D-4F27-9F8D-190635F13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371C0F-0C5C-33CD-3B53-7CC88A368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80" y="6097823"/>
            <a:ext cx="140008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71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86B0-A851-4C44-9CCE-0FE5CADE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61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86619-2A48-4FC1-9689-A4AF4754F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263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9C4AD-1E98-4B1E-91CD-CFB6305A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963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91468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86619-2A48-4FC1-9689-A4AF4754F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6027F5-5DA6-4BF6-8B5B-59791839AF55}"/>
              </a:ext>
            </a:extLst>
          </p:cNvPr>
          <p:cNvSpPr/>
          <p:nvPr userDrawn="1"/>
        </p:nvSpPr>
        <p:spPr>
          <a:xfrm>
            <a:off x="0" y="0"/>
            <a:ext cx="4984830" cy="6858000"/>
          </a:xfrm>
          <a:prstGeom prst="rect">
            <a:avLst/>
          </a:prstGeom>
          <a:solidFill>
            <a:srgbClr val="007A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386B0-A851-4C44-9CCE-0FE5CADE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28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37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F183-48C6-4D9D-B0DD-922E1F4C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56D44-BC20-40EA-9FB6-D969C7F1D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492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E108-BCAF-4B03-8A8D-04E0611E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990B-17A7-40E1-A9DA-66BECBD8A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760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97E2-A16F-4FD0-B111-D8712392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6799B-87FD-4B03-8EC6-CAB05F042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67707"/>
            <a:ext cx="5181600" cy="370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C69A2-4660-456D-B864-C8D43DB6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67707"/>
            <a:ext cx="5181600" cy="370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5583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B2FD-8576-446E-8CD8-21C12122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19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9E627-6ACC-47A2-91C1-9CD553FD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799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7F7BD-7807-41BD-B176-E65AC1830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31906"/>
            <a:ext cx="5157787" cy="309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503B4-D6B7-4064-BC02-69104E14A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0799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0649F-F415-4573-A016-FDDEEBAD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31906"/>
            <a:ext cx="5183188" cy="309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2650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F615-0C46-4C1C-B63F-DE545849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285024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2997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B712EA-4CB2-7CB2-70D7-0A064A443A82}"/>
              </a:ext>
            </a:extLst>
          </p:cNvPr>
          <p:cNvSpPr txBox="1"/>
          <p:nvPr userDrawn="1"/>
        </p:nvSpPr>
        <p:spPr>
          <a:xfrm rot="20700000">
            <a:off x="703385" y="1543868"/>
            <a:ext cx="10972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>
                <a:solidFill>
                  <a:schemeClr val="bg2">
                    <a:lumMod val="65000"/>
                    <a:alpha val="28000"/>
                  </a:schemeClr>
                </a:solidFill>
                <a:latin typeface="Futura PT Extra Bold" panose="020B0A02020204020203" pitchFamily="34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0764621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05A2-4EC5-4D84-BFBF-A9B99FB5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610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AFF4-10A3-48F1-896E-A14E171AD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63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2FFB1-6D4A-4230-8DE5-1C16820EF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9630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8714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88060B9-FCD9-7A49-39C5-5E9D7853B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" y="-10013"/>
            <a:ext cx="12191999" cy="110418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38E68-3B74-4FC7-85E1-2C8635D1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ECDB-5E5B-443B-AF84-BA4D8C302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54668"/>
            <a:ext cx="10515600" cy="3828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62449C-6644-C33E-BABE-F9F5211F0D7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8" y="58433"/>
            <a:ext cx="2408981" cy="832704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6FF5FD-39FC-9FC5-26C9-C6D544F8C1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80" y="6097823"/>
            <a:ext cx="140008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4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utura PT Bold" panose="020B090202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D56-161E-44E2-A4F3-A0667429B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6135"/>
            <a:ext cx="9144000" cy="2387600"/>
          </a:xfrm>
        </p:spPr>
        <p:txBody>
          <a:bodyPr>
            <a:normAutofit fontScale="90000"/>
          </a:bodyPr>
          <a:lstStyle/>
          <a:p>
            <a:pPr>
              <a:defRPr b="0" i="0"/>
            </a:pPr>
            <a:r>
              <a:rPr lang="x-none" b="1">
                <a:latin typeface="Futura PT Bold"/>
                <a:cs typeface="Segoe UI"/>
              </a:rPr>
              <a:t>Ciudad de Hillsboro</a:t>
            </a:r>
            <a:br>
              <a:rPr lang="x-none" b="0">
                <a:latin typeface="Futura PT Bold"/>
                <a:cs typeface="Segoe UI"/>
              </a:rPr>
            </a:br>
            <a:r>
              <a:rPr lang="x-none" b="0">
                <a:latin typeface="Futura PT Bold"/>
                <a:cs typeface="Segoe UI"/>
              </a:rPr>
              <a:t>McKinney Elementary School</a:t>
            </a:r>
            <a:br>
              <a:rPr lang="x-none" b="0">
                <a:latin typeface="Futura PT Bold"/>
                <a:cs typeface="Segoe UI"/>
              </a:rPr>
            </a:br>
            <a:r>
              <a:rPr lang="x-none" b="0">
                <a:latin typeface="Futura PT Bold"/>
                <a:cs typeface="Segoe UI"/>
              </a:rPr>
              <a:t>Proyecto de Rutas Seguras a las Escuelas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BF814-3795-4DD5-8625-BAEE065AE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5810"/>
            <a:ext cx="9144000" cy="1655762"/>
          </a:xfrm>
        </p:spPr>
        <p:txBody>
          <a:bodyPr/>
          <a:lstStyle/>
          <a:p>
            <a:pPr>
              <a:defRPr b="0" i="0"/>
            </a:pPr>
            <a:r>
              <a:rPr lang="x-none"/>
              <a:t>Casa Abierta de la Comunidad</a:t>
            </a:r>
          </a:p>
          <a:p>
            <a:pPr>
              <a:defRPr b="0" i="0"/>
            </a:pPr>
            <a:r>
              <a:rPr lang="x-none"/>
              <a:t>16 de junio de 2023 | 6:30 pm–8:00 pm</a:t>
            </a:r>
          </a:p>
          <a:p>
            <a:pPr>
              <a:defRPr b="0" i="0"/>
            </a:pPr>
            <a:r>
              <a:rPr lang="x-none"/>
              <a:t>Cafetería de la McKinney Elementary School</a:t>
            </a:r>
          </a:p>
        </p:txBody>
      </p:sp>
    </p:spTree>
    <p:extLst>
      <p:ext uri="{BB962C8B-B14F-4D97-AF65-F5344CB8AC3E}">
        <p14:creationId xmlns:p14="http://schemas.microsoft.com/office/powerpoint/2010/main" val="37489188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1CCAAD-36C6-480C-B747-93FA2583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428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x-none">
                <a:latin typeface="Futura PT Bold"/>
                <a:cs typeface="Segoe UI"/>
              </a:rPr>
              <a:t>Participación de Financiamiento</a:t>
            </a:r>
            <a:br>
              <a:rPr lang="x-none">
                <a:latin typeface="Futura PT Bold"/>
                <a:cs typeface="Segoe UI"/>
              </a:rPr>
            </a:br>
            <a:r>
              <a:rPr lang="x-none">
                <a:latin typeface="Futura PT Bold"/>
                <a:cs typeface="Segoe UI"/>
              </a:rPr>
              <a:t>de Otras Agencias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559CD33-775A-2550-20E7-9C0BAFF5A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3300" y="3132726"/>
            <a:ext cx="2960365" cy="292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7D3F1D-9B1A-66FA-B3E2-D2E6A725DC2E}"/>
              </a:ext>
            </a:extLst>
          </p:cNvPr>
          <p:cNvSpPr txBox="1"/>
          <p:nvPr/>
        </p:nvSpPr>
        <p:spPr>
          <a:xfrm>
            <a:off x="2316900" y="3139584"/>
            <a:ext cx="4495828" cy="100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x-none" sz="2000" b="1"/>
              <a:t>Departamento de Transporte de Oregon</a:t>
            </a:r>
          </a:p>
          <a:p>
            <a:pPr>
              <a:defRPr b="0" i="0"/>
            </a:pPr>
            <a:r>
              <a:rPr lang="x-none" sz="2000"/>
              <a:t>Subvención para la Construcción</a:t>
            </a:r>
          </a:p>
          <a:p>
            <a:pPr>
              <a:defRPr b="0" i="0"/>
            </a:pPr>
            <a:r>
              <a:rPr lang="x-none" sz="2000"/>
              <a:t>de Rutas Seguras a las Escuelas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9D98F8-F9AF-7840-E45E-43AE4A0ED115}"/>
              </a:ext>
            </a:extLst>
          </p:cNvPr>
          <p:cNvSpPr txBox="1"/>
          <p:nvPr/>
        </p:nvSpPr>
        <p:spPr>
          <a:xfrm>
            <a:off x="2316900" y="4875101"/>
            <a:ext cx="4147601" cy="100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x-none" sz="2000" b="1"/>
              <a:t>Condado de Washington</a:t>
            </a:r>
          </a:p>
          <a:p>
            <a:pPr>
              <a:defRPr b="0" i="0"/>
            </a:pPr>
            <a:r>
              <a:rPr lang="x-none" sz="2000"/>
              <a:t>Programa de Mejora del Transporte</a:t>
            </a:r>
          </a:p>
          <a:p>
            <a:pPr>
              <a:defRPr b="0" i="0"/>
            </a:pPr>
            <a:r>
              <a:rPr lang="x-none" sz="2000"/>
              <a:t>en las Calles Principales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F8CE0D-8C65-4083-E3F6-387060C728A4}"/>
              </a:ext>
            </a:extLst>
          </p:cNvPr>
          <p:cNvGrpSpPr/>
          <p:nvPr/>
        </p:nvGrpSpPr>
        <p:grpSpPr>
          <a:xfrm>
            <a:off x="1105776" y="3074848"/>
            <a:ext cx="936348" cy="1057275"/>
            <a:chOff x="1105776" y="3139584"/>
            <a:chExt cx="936348" cy="10572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920AE1-1A53-8673-F550-A310A10EC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7249" y="3139584"/>
              <a:ext cx="904875" cy="105727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96D0E7A-B9EE-5182-179B-9E2665DECEB0}"/>
                </a:ext>
              </a:extLst>
            </p:cNvPr>
            <p:cNvSpPr/>
            <p:nvPr/>
          </p:nvSpPr>
          <p:spPr>
            <a:xfrm>
              <a:off x="1209040" y="3688080"/>
              <a:ext cx="772160" cy="365760"/>
            </a:xfrm>
            <a:custGeom>
              <a:avLst/>
              <a:gdLst>
                <a:gd name="connsiteX0" fmla="*/ 66040 w 772160"/>
                <a:gd name="connsiteY0" fmla="*/ 20320 h 365760"/>
                <a:gd name="connsiteX1" fmla="*/ 15240 w 772160"/>
                <a:gd name="connsiteY1" fmla="*/ 106680 h 365760"/>
                <a:gd name="connsiteX2" fmla="*/ 5080 w 772160"/>
                <a:gd name="connsiteY2" fmla="*/ 187960 h 365760"/>
                <a:gd name="connsiteX3" fmla="*/ 0 w 772160"/>
                <a:gd name="connsiteY3" fmla="*/ 284480 h 365760"/>
                <a:gd name="connsiteX4" fmla="*/ 20320 w 772160"/>
                <a:gd name="connsiteY4" fmla="*/ 335280 h 365760"/>
                <a:gd name="connsiteX5" fmla="*/ 71120 w 772160"/>
                <a:gd name="connsiteY5" fmla="*/ 350520 h 365760"/>
                <a:gd name="connsiteX6" fmla="*/ 467360 w 772160"/>
                <a:gd name="connsiteY6" fmla="*/ 365760 h 365760"/>
                <a:gd name="connsiteX7" fmla="*/ 670560 w 772160"/>
                <a:gd name="connsiteY7" fmla="*/ 345440 h 365760"/>
                <a:gd name="connsiteX8" fmla="*/ 762000 w 772160"/>
                <a:gd name="connsiteY8" fmla="*/ 340360 h 365760"/>
                <a:gd name="connsiteX9" fmla="*/ 772160 w 772160"/>
                <a:gd name="connsiteY9" fmla="*/ 274320 h 365760"/>
                <a:gd name="connsiteX10" fmla="*/ 762000 w 772160"/>
                <a:gd name="connsiteY10" fmla="*/ 167640 h 365760"/>
                <a:gd name="connsiteX11" fmla="*/ 716280 w 772160"/>
                <a:gd name="connsiteY11" fmla="*/ 71120 h 365760"/>
                <a:gd name="connsiteX12" fmla="*/ 660400 w 772160"/>
                <a:gd name="connsiteY12" fmla="*/ 0 h 365760"/>
                <a:gd name="connsiteX13" fmla="*/ 66040 w 772160"/>
                <a:gd name="connsiteY13" fmla="*/ 2032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160" h="365760">
                  <a:moveTo>
                    <a:pt x="66040" y="20320"/>
                  </a:moveTo>
                  <a:lnTo>
                    <a:pt x="15240" y="106680"/>
                  </a:lnTo>
                  <a:lnTo>
                    <a:pt x="5080" y="187960"/>
                  </a:lnTo>
                  <a:lnTo>
                    <a:pt x="0" y="284480"/>
                  </a:lnTo>
                  <a:lnTo>
                    <a:pt x="20320" y="335280"/>
                  </a:lnTo>
                  <a:lnTo>
                    <a:pt x="71120" y="350520"/>
                  </a:lnTo>
                  <a:lnTo>
                    <a:pt x="467360" y="365760"/>
                  </a:lnTo>
                  <a:lnTo>
                    <a:pt x="670560" y="345440"/>
                  </a:lnTo>
                  <a:lnTo>
                    <a:pt x="762000" y="340360"/>
                  </a:lnTo>
                  <a:lnTo>
                    <a:pt x="772160" y="274320"/>
                  </a:lnTo>
                  <a:lnTo>
                    <a:pt x="762000" y="167640"/>
                  </a:lnTo>
                  <a:lnTo>
                    <a:pt x="716280" y="71120"/>
                  </a:lnTo>
                  <a:lnTo>
                    <a:pt x="660400" y="0"/>
                  </a:lnTo>
                  <a:lnTo>
                    <a:pt x="66040" y="203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BEC805-5D16-304B-7C2C-8BD852E3784C}"/>
                </a:ext>
              </a:extLst>
            </p:cNvPr>
            <p:cNvSpPr txBox="1"/>
            <p:nvPr/>
          </p:nvSpPr>
          <p:spPr>
            <a:xfrm>
              <a:off x="1105776" y="3684733"/>
              <a:ext cx="931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37B3E"/>
                  </a:solidFill>
                </a:rPr>
                <a:t>$216k</a:t>
              </a:r>
              <a:endParaRPr lang="en-US" sz="2000" dirty="0">
                <a:solidFill>
                  <a:srgbClr val="037B3E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661EE6-7AFA-0A92-D118-D0224B956324}"/>
              </a:ext>
            </a:extLst>
          </p:cNvPr>
          <p:cNvGrpSpPr/>
          <p:nvPr/>
        </p:nvGrpSpPr>
        <p:grpSpPr>
          <a:xfrm>
            <a:off x="1105776" y="4846464"/>
            <a:ext cx="936348" cy="1057275"/>
            <a:chOff x="1105776" y="3139584"/>
            <a:chExt cx="936348" cy="105727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E960FEC-E8F7-11EB-1C8F-3D1DB623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7249" y="3139584"/>
              <a:ext cx="904875" cy="1057275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FA4DB8C-86C4-F0B0-F0A9-656ED56EE961}"/>
                </a:ext>
              </a:extLst>
            </p:cNvPr>
            <p:cNvSpPr/>
            <p:nvPr/>
          </p:nvSpPr>
          <p:spPr>
            <a:xfrm>
              <a:off x="1209040" y="3688080"/>
              <a:ext cx="772160" cy="365760"/>
            </a:xfrm>
            <a:custGeom>
              <a:avLst/>
              <a:gdLst>
                <a:gd name="connsiteX0" fmla="*/ 66040 w 772160"/>
                <a:gd name="connsiteY0" fmla="*/ 20320 h 365760"/>
                <a:gd name="connsiteX1" fmla="*/ 15240 w 772160"/>
                <a:gd name="connsiteY1" fmla="*/ 106680 h 365760"/>
                <a:gd name="connsiteX2" fmla="*/ 5080 w 772160"/>
                <a:gd name="connsiteY2" fmla="*/ 187960 h 365760"/>
                <a:gd name="connsiteX3" fmla="*/ 0 w 772160"/>
                <a:gd name="connsiteY3" fmla="*/ 284480 h 365760"/>
                <a:gd name="connsiteX4" fmla="*/ 20320 w 772160"/>
                <a:gd name="connsiteY4" fmla="*/ 335280 h 365760"/>
                <a:gd name="connsiteX5" fmla="*/ 71120 w 772160"/>
                <a:gd name="connsiteY5" fmla="*/ 350520 h 365760"/>
                <a:gd name="connsiteX6" fmla="*/ 467360 w 772160"/>
                <a:gd name="connsiteY6" fmla="*/ 365760 h 365760"/>
                <a:gd name="connsiteX7" fmla="*/ 670560 w 772160"/>
                <a:gd name="connsiteY7" fmla="*/ 345440 h 365760"/>
                <a:gd name="connsiteX8" fmla="*/ 762000 w 772160"/>
                <a:gd name="connsiteY8" fmla="*/ 340360 h 365760"/>
                <a:gd name="connsiteX9" fmla="*/ 772160 w 772160"/>
                <a:gd name="connsiteY9" fmla="*/ 274320 h 365760"/>
                <a:gd name="connsiteX10" fmla="*/ 762000 w 772160"/>
                <a:gd name="connsiteY10" fmla="*/ 167640 h 365760"/>
                <a:gd name="connsiteX11" fmla="*/ 716280 w 772160"/>
                <a:gd name="connsiteY11" fmla="*/ 71120 h 365760"/>
                <a:gd name="connsiteX12" fmla="*/ 660400 w 772160"/>
                <a:gd name="connsiteY12" fmla="*/ 0 h 365760"/>
                <a:gd name="connsiteX13" fmla="*/ 66040 w 772160"/>
                <a:gd name="connsiteY13" fmla="*/ 2032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160" h="365760">
                  <a:moveTo>
                    <a:pt x="66040" y="20320"/>
                  </a:moveTo>
                  <a:lnTo>
                    <a:pt x="15240" y="106680"/>
                  </a:lnTo>
                  <a:lnTo>
                    <a:pt x="5080" y="187960"/>
                  </a:lnTo>
                  <a:lnTo>
                    <a:pt x="0" y="284480"/>
                  </a:lnTo>
                  <a:lnTo>
                    <a:pt x="20320" y="335280"/>
                  </a:lnTo>
                  <a:lnTo>
                    <a:pt x="71120" y="350520"/>
                  </a:lnTo>
                  <a:lnTo>
                    <a:pt x="467360" y="365760"/>
                  </a:lnTo>
                  <a:lnTo>
                    <a:pt x="670560" y="345440"/>
                  </a:lnTo>
                  <a:lnTo>
                    <a:pt x="762000" y="340360"/>
                  </a:lnTo>
                  <a:lnTo>
                    <a:pt x="772160" y="274320"/>
                  </a:lnTo>
                  <a:lnTo>
                    <a:pt x="762000" y="167640"/>
                  </a:lnTo>
                  <a:lnTo>
                    <a:pt x="716280" y="71120"/>
                  </a:lnTo>
                  <a:lnTo>
                    <a:pt x="660400" y="0"/>
                  </a:lnTo>
                  <a:lnTo>
                    <a:pt x="66040" y="203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015DCC-8850-217D-E6CD-37210E7091A5}"/>
                </a:ext>
              </a:extLst>
            </p:cNvPr>
            <p:cNvSpPr txBox="1"/>
            <p:nvPr/>
          </p:nvSpPr>
          <p:spPr>
            <a:xfrm>
              <a:off x="1105776" y="3684733"/>
              <a:ext cx="931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37B3E"/>
                  </a:solidFill>
                </a:rPr>
                <a:t>$54k</a:t>
              </a:r>
              <a:endParaRPr lang="en-US" sz="2000" dirty="0">
                <a:solidFill>
                  <a:srgbClr val="037B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97867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D211-D93B-4995-ABC8-4456CB9CE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9437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x-none" dirty="0">
                <a:latin typeface="Futura PT Bold"/>
                <a:cs typeface="Segoe UI"/>
              </a:rPr>
              <a:t>Mejoras en la Seguridad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0835-BAC0-4D38-AC8B-C1DAE0314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64372"/>
            <a:ext cx="5257800" cy="3709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b="0" i="0"/>
            </a:pPr>
            <a:r>
              <a:rPr lang="x-none" sz="180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El proyecto aumentará la seguridad de los peatones en el área peatonal de la escuela primaria de McKinney Elementary School al:</a:t>
            </a:r>
            <a:endParaRPr lang="en-US" sz="1800" dirty="0">
              <a:solidFill>
                <a:srgbClr val="221E1F"/>
              </a:solidFill>
              <a:effectLst/>
              <a:latin typeface="Futura PT Book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defRPr b="0" i="0"/>
            </a:pPr>
            <a:r>
              <a:rPr lang="x-none" sz="1800" dirty="0">
                <a:solidFill>
                  <a:srgbClr val="221E1F"/>
                </a:solidFill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Instalar aceras, rampas en las cunetas e iluminación a lo largo del lado este de la NW Connell Avenue, desde la NW Val Street hasta la NW Darnielle Street.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 b="0" i="0"/>
            </a:pPr>
            <a:r>
              <a:rPr lang="x-none" sz="1800" dirty="0">
                <a:solidFill>
                  <a:srgbClr val="221E1F"/>
                </a:solidFill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Instalar aceras a lo largo del lado oeste de la NW 7th Avenue y la NW Darnielle Street hasta aproximadamente</a:t>
            </a:r>
            <a:r>
              <a:rPr lang="en-US" sz="1800" dirty="0">
                <a:solidFill>
                  <a:srgbClr val="221E1F"/>
                </a:solidFill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1800" dirty="0">
                <a:solidFill>
                  <a:srgbClr val="221E1F"/>
                </a:solidFill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140 pies hacia el norte.</a:t>
            </a:r>
            <a:endParaRPr lang="en-US" sz="1800" dirty="0">
              <a:effectLst/>
              <a:latin typeface="Futura PT Book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7FEC31-4E6D-1D48-3963-1B148AAE40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24699" b="5015"/>
          <a:stretch>
            <a:fillRect/>
          </a:stretch>
        </p:blipFill>
        <p:spPr>
          <a:xfrm>
            <a:off x="6333813" y="2464372"/>
            <a:ext cx="5007809" cy="3425282"/>
          </a:xfrm>
        </p:spPr>
      </p:pic>
    </p:spTree>
    <p:extLst>
      <p:ext uri="{BB962C8B-B14F-4D97-AF65-F5344CB8AC3E}">
        <p14:creationId xmlns:p14="http://schemas.microsoft.com/office/powerpoint/2010/main" val="788491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9A7E-6153-433C-8032-C3A57C5F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816"/>
            <a:ext cx="10515600" cy="1325563"/>
          </a:xfrm>
        </p:spPr>
        <p:txBody>
          <a:bodyPr/>
          <a:lstStyle/>
          <a:p>
            <a:pPr>
              <a:defRPr b="0" i="0"/>
            </a:pPr>
            <a:r>
              <a:rPr lang="x-none">
                <a:latin typeface="Futura PT Bold"/>
                <a:cs typeface="Segoe UI"/>
              </a:rPr>
              <a:t>Calendario del Proyecto</a:t>
            </a:r>
            <a:br>
              <a:rPr lang="x-none">
                <a:latin typeface="Futura PT Bold"/>
                <a:cs typeface="Segoe UI"/>
              </a:rPr>
            </a:br>
            <a:r>
              <a:rPr lang="x-none">
                <a:latin typeface="Futura PT Book"/>
                <a:cs typeface="Segoe UI"/>
              </a:rPr>
              <a:t>(Verano de 2022 – Verano de 2023)</a:t>
            </a: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F107B0CB-E401-4A0D-8203-F68FC7AC429B}"/>
              </a:ext>
            </a:extLst>
          </p:cNvPr>
          <p:cNvSpPr/>
          <p:nvPr/>
        </p:nvSpPr>
        <p:spPr>
          <a:xfrm>
            <a:off x="9975917" y="3249560"/>
            <a:ext cx="1664601" cy="1664601"/>
          </a:xfrm>
          <a:prstGeom prst="donut">
            <a:avLst>
              <a:gd name="adj" fmla="val 856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2E89F1-61A5-B8E8-7B54-D307F65EEE56}"/>
              </a:ext>
            </a:extLst>
          </p:cNvPr>
          <p:cNvGrpSpPr/>
          <p:nvPr/>
        </p:nvGrpSpPr>
        <p:grpSpPr>
          <a:xfrm>
            <a:off x="536170" y="3249561"/>
            <a:ext cx="1802314" cy="1664601"/>
            <a:chOff x="719720" y="3249561"/>
            <a:chExt cx="1802314" cy="16646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Circle: Hollow 3">
              <a:extLst>
                <a:ext uri="{FF2B5EF4-FFF2-40B4-BE49-F238E27FC236}">
                  <a16:creationId xmlns:a16="http://schemas.microsoft.com/office/drawing/2014/main" id="{D7A96DF3-3CC2-4744-B288-87AFA462336F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2E89DD6-17FC-4B4F-B522-0D31956AAFFE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606F3A-E845-60B3-3939-539443CB6C27}"/>
              </a:ext>
            </a:extLst>
          </p:cNvPr>
          <p:cNvSpPr txBox="1"/>
          <p:nvPr/>
        </p:nvSpPr>
        <p:spPr>
          <a:xfrm>
            <a:off x="592604" y="5085824"/>
            <a:ext cx="1552780" cy="82378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/>
              </a:rPr>
              <a:t>Diseño Preliminar</a:t>
            </a:r>
            <a:br>
              <a:rPr lang="x-none" sz="1600" dirty="0">
                <a:latin typeface="Futura PT Book"/>
              </a:rPr>
            </a:br>
            <a:r>
              <a:rPr lang="x-none" sz="1600" dirty="0">
                <a:latin typeface="Futura PT Book"/>
              </a:rPr>
              <a:t>Verano de 2022</a:t>
            </a:r>
            <a:br>
              <a:rPr lang="x-none" sz="1600" dirty="0">
                <a:latin typeface="Futura PT Book"/>
              </a:rPr>
            </a:br>
            <a:endParaRPr lang="en-US" sz="1600" dirty="0">
              <a:latin typeface="Futura PT Book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FAC23-8414-74C7-5992-CC54449F59B6}"/>
              </a:ext>
            </a:extLst>
          </p:cNvPr>
          <p:cNvSpPr txBox="1"/>
          <p:nvPr/>
        </p:nvSpPr>
        <p:spPr>
          <a:xfrm>
            <a:off x="2211463" y="5085824"/>
            <a:ext cx="209561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es-ES" sz="1600" dirty="0">
                <a:latin typeface="Futura PT Book" panose="020B0502020204020303" pitchFamily="34" charset="0"/>
              </a:rPr>
              <a:t>Investigaciones y</a:t>
            </a:r>
          </a:p>
          <a:p>
            <a:pPr algn="ctr">
              <a:defRPr b="0" i="0"/>
            </a:pPr>
            <a:r>
              <a:rPr lang="es-ES" sz="1600" dirty="0">
                <a:latin typeface="Futura PT Book"/>
              </a:rPr>
              <a:t>Coordinación con los </a:t>
            </a:r>
          </a:p>
          <a:p>
            <a:pPr algn="ctr">
              <a:defRPr b="0" i="0"/>
            </a:pPr>
            <a:r>
              <a:rPr lang="es-ES" sz="1600" dirty="0">
                <a:latin typeface="Futura PT Book"/>
              </a:rPr>
              <a:t>Propietarios del Terreno</a:t>
            </a:r>
            <a:br>
              <a:rPr lang="es-ES" sz="1600" dirty="0">
                <a:latin typeface="Futura PT Book"/>
              </a:rPr>
            </a:br>
            <a:r>
              <a:rPr lang="es-ES" sz="1600" dirty="0">
                <a:latin typeface="Futura PT Book"/>
              </a:rPr>
              <a:t>Verano de 2022</a:t>
            </a:r>
            <a:br>
              <a:rPr lang="es-ES" sz="1600" dirty="0">
                <a:latin typeface="Futura PT Book"/>
              </a:rPr>
            </a:br>
            <a:endParaRPr lang="es-ES" sz="1600" dirty="0">
              <a:latin typeface="Futura PT Book" panose="020B05020202040203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06127-1009-A756-64C8-0A278D2FDA08}"/>
              </a:ext>
            </a:extLst>
          </p:cNvPr>
          <p:cNvSpPr txBox="1"/>
          <p:nvPr/>
        </p:nvSpPr>
        <p:spPr>
          <a:xfrm>
            <a:off x="4098009" y="5085824"/>
            <a:ext cx="212667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 panose="020B0502020204020303" pitchFamily="34" charset="0"/>
              </a:rPr>
              <a:t>Documentación para </a:t>
            </a:r>
            <a:endParaRPr lang="en-US" sz="1600" dirty="0">
              <a:latin typeface="Futura PT Book" panose="020B0502020204020303" pitchFamily="34" charset="0"/>
            </a:endParaRPr>
          </a:p>
          <a:p>
            <a:pPr algn="ctr">
              <a:defRPr b="0" i="0"/>
            </a:pPr>
            <a:r>
              <a:rPr lang="x-none" sz="1600" dirty="0">
                <a:latin typeface="Futura PT Book" panose="020B0502020204020303" pitchFamily="34" charset="0"/>
              </a:rPr>
              <a:t>la</a:t>
            </a:r>
            <a:r>
              <a:rPr lang="en-US" sz="1600" dirty="0">
                <a:latin typeface="Futura PT Book" panose="020B0502020204020303" pitchFamily="34" charset="0"/>
              </a:rPr>
              <a:t> </a:t>
            </a:r>
            <a:r>
              <a:rPr lang="x-none" sz="1600" dirty="0">
                <a:latin typeface="Futura PT Book"/>
              </a:rPr>
              <a:t>Concesión </a:t>
            </a:r>
            <a:endParaRPr lang="en-US" sz="1600" dirty="0">
              <a:latin typeface="Futura PT Book"/>
            </a:endParaRP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de Permisos</a:t>
            </a:r>
            <a:br>
              <a:rPr lang="x-none" sz="1600" dirty="0">
                <a:latin typeface="Futura PT Book"/>
              </a:rPr>
            </a:br>
            <a:r>
              <a:rPr lang="x-none" sz="1600" dirty="0">
                <a:latin typeface="Futura PT Book"/>
              </a:rPr>
              <a:t>Invierno de 2023</a:t>
            </a:r>
            <a:endParaRPr lang="en-US" sz="1600" dirty="0">
              <a:latin typeface="Futura PT Book" panose="020B05020202040203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F4309A-71BD-B5BF-CB40-0C5C1104E630}"/>
              </a:ext>
            </a:extLst>
          </p:cNvPr>
          <p:cNvGrpSpPr/>
          <p:nvPr/>
        </p:nvGrpSpPr>
        <p:grpSpPr>
          <a:xfrm>
            <a:off x="2426969" y="3249560"/>
            <a:ext cx="1802314" cy="1664601"/>
            <a:chOff x="719720" y="3249561"/>
            <a:chExt cx="1802314" cy="1664601"/>
          </a:xfrm>
          <a:solidFill>
            <a:schemeClr val="accent1"/>
          </a:solidFill>
        </p:grpSpPr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9310F834-5549-70E0-80AB-3F99E987783D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84AAA1-4A13-3DB3-E124-B16745209E03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143F1-2ECB-4742-2681-ABCD060DA9B2}"/>
              </a:ext>
            </a:extLst>
          </p:cNvPr>
          <p:cNvGrpSpPr/>
          <p:nvPr/>
        </p:nvGrpSpPr>
        <p:grpSpPr>
          <a:xfrm>
            <a:off x="4314206" y="3249560"/>
            <a:ext cx="1802314" cy="1664601"/>
            <a:chOff x="719720" y="3249561"/>
            <a:chExt cx="1802314" cy="1664601"/>
          </a:xfrm>
          <a:solidFill>
            <a:schemeClr val="accent2">
              <a:lumMod val="75000"/>
            </a:schemeClr>
          </a:solidFill>
        </p:grpSpPr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B7DFED50-B955-C085-1521-F4B46B3EBDC5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5D9B7E7-923C-4ED2-0A4C-7ECA2A8D6BCD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3408A5-C182-C455-86C7-67A0820FA53A}"/>
              </a:ext>
            </a:extLst>
          </p:cNvPr>
          <p:cNvGrpSpPr/>
          <p:nvPr/>
        </p:nvGrpSpPr>
        <p:grpSpPr>
          <a:xfrm>
            <a:off x="6201443" y="3249560"/>
            <a:ext cx="1802314" cy="1664601"/>
            <a:chOff x="719720" y="3249561"/>
            <a:chExt cx="1802314" cy="1664601"/>
          </a:xfrm>
          <a:solidFill>
            <a:schemeClr val="accent2"/>
          </a:solidFill>
        </p:grpSpPr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B689CB7F-BF92-1F46-985B-793D4F888121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6761815-BEAD-5DBE-26B6-A70AA74AD6D4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15983D-D57B-AD02-8DF3-743D5FA662BB}"/>
              </a:ext>
            </a:extLst>
          </p:cNvPr>
          <p:cNvGrpSpPr/>
          <p:nvPr/>
        </p:nvGrpSpPr>
        <p:grpSpPr>
          <a:xfrm>
            <a:off x="8088680" y="3249560"/>
            <a:ext cx="1802314" cy="1664601"/>
            <a:chOff x="719720" y="3249561"/>
            <a:chExt cx="1802314" cy="1664601"/>
          </a:xfrm>
          <a:solidFill>
            <a:schemeClr val="accent3"/>
          </a:solidFill>
        </p:grpSpPr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6B920B58-2E34-4A23-6A77-730F0D72F6FF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381E6F2-F428-017A-4615-A5AE8C9C01CF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187DE22-9EFA-EE64-456A-94AF3D74CB34}"/>
              </a:ext>
            </a:extLst>
          </p:cNvPr>
          <p:cNvSpPr txBox="1"/>
          <p:nvPr/>
        </p:nvSpPr>
        <p:spPr>
          <a:xfrm>
            <a:off x="9742384" y="5085824"/>
            <a:ext cx="2131665" cy="5796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/>
              </a:rPr>
              <a:t>Inicio de la Construcción</a:t>
            </a:r>
            <a:br>
              <a:rPr lang="x-none" sz="1600" dirty="0">
                <a:latin typeface="Futura PT Book"/>
              </a:rPr>
            </a:br>
            <a:r>
              <a:rPr lang="x-none" sz="1600" dirty="0">
                <a:latin typeface="Futura PT Book"/>
              </a:rPr>
              <a:t>Verano de 2023</a:t>
            </a:r>
          </a:p>
        </p:txBody>
      </p:sp>
      <p:pic>
        <p:nvPicPr>
          <p:cNvPr id="32" name="Graphic 31" descr="Construction Barricade outline">
            <a:extLst>
              <a:ext uri="{FF2B5EF4-FFF2-40B4-BE49-F238E27FC236}">
                <a16:creationId xmlns:a16="http://schemas.microsoft.com/office/drawing/2014/main" id="{E184B517-06F6-C99E-DF77-354AE99E3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311" y="3618295"/>
            <a:ext cx="914400" cy="914400"/>
          </a:xfrm>
          <a:prstGeom prst="rect">
            <a:avLst/>
          </a:prstGeom>
        </p:spPr>
      </p:pic>
      <p:pic>
        <p:nvPicPr>
          <p:cNvPr id="34" name="Graphic 33" descr="Document outline">
            <a:extLst>
              <a:ext uri="{FF2B5EF4-FFF2-40B4-BE49-F238E27FC236}">
                <a16:creationId xmlns:a16="http://schemas.microsoft.com/office/drawing/2014/main" id="{96C315D8-2975-0A4D-BA8E-6836D37A8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7839" y="3624660"/>
            <a:ext cx="914400" cy="914400"/>
          </a:xfrm>
          <a:prstGeom prst="rect">
            <a:avLst/>
          </a:prstGeom>
        </p:spPr>
      </p:pic>
      <p:pic>
        <p:nvPicPr>
          <p:cNvPr id="36" name="Graphic 35" descr="Suburban scene outline">
            <a:extLst>
              <a:ext uri="{FF2B5EF4-FFF2-40B4-BE49-F238E27FC236}">
                <a16:creationId xmlns:a16="http://schemas.microsoft.com/office/drawing/2014/main" id="{41CF1497-6317-D7DF-1868-48FC5B568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7206" y="3624660"/>
            <a:ext cx="914400" cy="914400"/>
          </a:xfrm>
          <a:prstGeom prst="rect">
            <a:avLst/>
          </a:prstGeom>
        </p:spPr>
      </p:pic>
      <p:pic>
        <p:nvPicPr>
          <p:cNvPr id="38" name="Graphic 37" descr="Illustrator outline">
            <a:extLst>
              <a:ext uri="{FF2B5EF4-FFF2-40B4-BE49-F238E27FC236}">
                <a16:creationId xmlns:a16="http://schemas.microsoft.com/office/drawing/2014/main" id="{A5329D66-E008-EBF1-0150-AAC16FD4D1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898" y="3676412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A480C-9A16-3BEB-4C6F-BD1A037F7DFB}"/>
              </a:ext>
            </a:extLst>
          </p:cNvPr>
          <p:cNvSpPr txBox="1"/>
          <p:nvPr/>
        </p:nvSpPr>
        <p:spPr>
          <a:xfrm>
            <a:off x="8185835" y="5085824"/>
            <a:ext cx="1525117" cy="5796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/>
              </a:rPr>
              <a:t>Difusión Pública</a:t>
            </a: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Verano de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4821F-7325-719F-4909-D5C6F877D196}"/>
              </a:ext>
            </a:extLst>
          </p:cNvPr>
          <p:cNvSpPr txBox="1"/>
          <p:nvPr/>
        </p:nvSpPr>
        <p:spPr>
          <a:xfrm>
            <a:off x="6161773" y="5085824"/>
            <a:ext cx="1743939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 b="0" i="0"/>
            </a:pPr>
            <a:r>
              <a:rPr lang="x-none" sz="1600" dirty="0">
                <a:latin typeface="Futura PT Book"/>
              </a:rPr>
              <a:t>Adjudicación de la </a:t>
            </a:r>
            <a:endParaRPr lang="en-US" sz="1600" dirty="0">
              <a:latin typeface="Futura PT Book"/>
            </a:endParaRP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Licitación </a:t>
            </a:r>
            <a:endParaRPr lang="en-US" sz="1600" dirty="0">
              <a:latin typeface="Futura PT Book"/>
            </a:endParaRP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de Construcción</a:t>
            </a:r>
          </a:p>
          <a:p>
            <a:pPr algn="ctr">
              <a:defRPr b="0" i="0"/>
            </a:pPr>
            <a:r>
              <a:rPr lang="x-none" sz="1600" dirty="0">
                <a:latin typeface="Futura PT Book"/>
              </a:rPr>
              <a:t>Primavera de 2023</a:t>
            </a:r>
          </a:p>
        </p:txBody>
      </p:sp>
      <p:pic>
        <p:nvPicPr>
          <p:cNvPr id="7" name="Graphic 6" descr="Open envelope outline">
            <a:extLst>
              <a:ext uri="{FF2B5EF4-FFF2-40B4-BE49-F238E27FC236}">
                <a16:creationId xmlns:a16="http://schemas.microsoft.com/office/drawing/2014/main" id="{70623DEB-400F-D523-0039-C71D4F9791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8929" y="3635119"/>
            <a:ext cx="914400" cy="914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46429DD-89B6-70C9-53BC-BA2E96035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31088" y="36351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01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A1F859-6257-4AD6-A9B5-A3327C4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 b="0" i="0"/>
            </a:pPr>
            <a:r>
              <a:rPr lang="x-none">
                <a:latin typeface="Futura PT Bold"/>
                <a:cs typeface="Segoe UI"/>
              </a:rPr>
              <a:t>Diseño Actual – Connell Avenue </a:t>
            </a:r>
            <a:endParaRPr lang="en-US" sz="4400">
              <a:latin typeface="Futura PT Bold"/>
              <a:cs typeface="Segoe U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5725" y="2069564"/>
            <a:ext cx="10485082" cy="39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4828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A1F859-6257-4AD6-A9B5-A3327C4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 b="0" i="0"/>
            </a:pPr>
            <a:r>
              <a:rPr lang="x-none">
                <a:latin typeface="Futura PT Bold"/>
                <a:cs typeface="Segoe UI"/>
              </a:rPr>
              <a:t>Diseño Actual – 7th Avenue </a:t>
            </a:r>
            <a:endParaRPr lang="en-US" sz="4400">
              <a:latin typeface="Futura PT Bold"/>
              <a:cs typeface="Segoe U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6241" y="2072265"/>
            <a:ext cx="10485085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8184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6F37BB1-5BA1-2001-BA1D-6AD142F1B661}"/>
              </a:ext>
            </a:extLst>
          </p:cNvPr>
          <p:cNvGraphicFramePr>
            <a:graphicFrameLocks noGrp="1"/>
          </p:cNvGraphicFramePr>
          <p:nvPr/>
        </p:nvGraphicFramePr>
        <p:xfrm>
          <a:off x="422442" y="2058420"/>
          <a:ext cx="11347104" cy="241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216">
                  <a:extLst>
                    <a:ext uri="{9D8B030D-6E8A-4147-A177-3AD203B41FA5}">
                      <a16:colId xmlns:a16="http://schemas.microsoft.com/office/drawing/2014/main" val="380655898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99064615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51313640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59631020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072188257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488459748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81504701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87757639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187009287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186310764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419204643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45777914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755586810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93874365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925744655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538780552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2445448193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283072782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720337311"/>
                    </a:ext>
                  </a:extLst>
                </a:gridCol>
              </a:tblGrid>
              <a:tr h="682297">
                <a:tc gridSpan="9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 sz="2800" b="0" spc="300">
                          <a:solidFill>
                            <a:srgbClr val="262626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 sz="2800" b="0" spc="300">
                          <a:solidFill>
                            <a:srgbClr val="262626"/>
                          </a:solidFill>
                          <a:latin typeface="+mn-lt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443859"/>
                  </a:ext>
                </a:extLst>
              </a:tr>
              <a:tr h="682297"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</a:rPr>
                        <a:t>Primavera</a:t>
                      </a:r>
                      <a:endParaRPr lang="en-US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Verano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Otoño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Invierno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Primavera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x-none">
                          <a:solidFill>
                            <a:srgbClr val="262626"/>
                          </a:solidFill>
                          <a:latin typeface="+mn-lt"/>
                        </a:rPr>
                        <a:t>Verano/Otoño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262626"/>
                          </a:solidFill>
                          <a:latin typeface="+mn-lt"/>
                        </a:rPr>
                        <a:t>SEPT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853377"/>
                  </a:ext>
                </a:extLst>
              </a:tr>
              <a:tr h="523293"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445831"/>
                  </a:ext>
                </a:extLst>
              </a:tr>
              <a:tr h="523293"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28282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2633882D-8B92-FC4B-23C4-D0E2F446E535}"/>
              </a:ext>
            </a:extLst>
          </p:cNvPr>
          <p:cNvSpPr txBox="1"/>
          <p:nvPr/>
        </p:nvSpPr>
        <p:spPr>
          <a:xfrm>
            <a:off x="-5668" y="1305125"/>
            <a:ext cx="12203336" cy="549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rgbClr val="D4D7D7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defTabSz="554492">
              <a:defRPr b="0" i="0"/>
            </a:pPr>
            <a:r>
              <a:rPr lang="x-none" sz="3600" kern="0">
                <a:solidFill>
                  <a:srgbClr val="262626"/>
                </a:solidFill>
                <a:latin typeface="+mj-lt"/>
              </a:rPr>
              <a:t>Progreso del Proyecto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E405F-26E8-C1C8-6DF5-A6350D8DE86B}"/>
              </a:ext>
            </a:extLst>
          </p:cNvPr>
          <p:cNvGrpSpPr/>
          <p:nvPr/>
        </p:nvGrpSpPr>
        <p:grpSpPr>
          <a:xfrm>
            <a:off x="-88444" y="3722886"/>
            <a:ext cx="11857988" cy="3030318"/>
            <a:chOff x="-88444" y="3822834"/>
            <a:chExt cx="11857988" cy="303031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F03886-0FA6-AF0A-AD57-C74026D48BD4}"/>
                </a:ext>
              </a:extLst>
            </p:cNvPr>
            <p:cNvSpPr/>
            <p:nvPr/>
          </p:nvSpPr>
          <p:spPr>
            <a:xfrm>
              <a:off x="422441" y="3822834"/>
              <a:ext cx="11347103" cy="5582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62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D9AC994-CFF6-4EC1-76B0-5C2DD6ABDDA9}"/>
                </a:ext>
              </a:extLst>
            </p:cNvPr>
            <p:cNvSpPr/>
            <p:nvPr/>
          </p:nvSpPr>
          <p:spPr>
            <a:xfrm>
              <a:off x="430722" y="3822835"/>
              <a:ext cx="9542836" cy="558265"/>
            </a:xfrm>
            <a:prstGeom prst="roundRect">
              <a:avLst>
                <a:gd name="adj" fmla="val 50000"/>
              </a:avLst>
            </a:prstGeom>
            <a:solidFill>
              <a:srgbClr val="6EB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4D2C76E-4ACF-EDAC-FF92-2536DB8F9C5D}"/>
                </a:ext>
              </a:extLst>
            </p:cNvPr>
            <p:cNvGrpSpPr/>
            <p:nvPr/>
          </p:nvGrpSpPr>
          <p:grpSpPr>
            <a:xfrm>
              <a:off x="-88444" y="3989875"/>
              <a:ext cx="1887321" cy="2454332"/>
              <a:chOff x="-88444" y="4012706"/>
              <a:chExt cx="1887321" cy="245433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089165-03FC-2940-B938-0E4FC97DE7EA}"/>
                  </a:ext>
                </a:extLst>
              </p:cNvPr>
              <p:cNvCxnSpPr/>
              <p:nvPr/>
            </p:nvCxnSpPr>
            <p:spPr>
              <a:xfrm flipH="1">
                <a:off x="1681042" y="4138380"/>
                <a:ext cx="0" cy="183062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A9E69CE-F2C7-7653-A74D-E45A9521A107}"/>
                  </a:ext>
                </a:extLst>
              </p:cNvPr>
              <p:cNvSpPr/>
              <p:nvPr/>
            </p:nvSpPr>
            <p:spPr>
              <a:xfrm>
                <a:off x="1622551" y="4951652"/>
                <a:ext cx="116982" cy="11698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898E4FD-62EE-6363-DFD0-BBF4F5A8774D}"/>
                  </a:ext>
                </a:extLst>
              </p:cNvPr>
              <p:cNvSpPr/>
              <p:nvPr/>
            </p:nvSpPr>
            <p:spPr>
              <a:xfrm>
                <a:off x="1563207" y="4012706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  <a:headEnd type="oval" w="med" len="med"/>
                <a:tailEnd type="oval" w="med" len="med"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D24F94-782B-DBEB-A0A1-7DFB261B519F}"/>
                  </a:ext>
                </a:extLst>
              </p:cNvPr>
              <p:cNvSpPr txBox="1"/>
              <p:nvPr/>
            </p:nvSpPr>
            <p:spPr>
              <a:xfrm>
                <a:off x="1" y="4748135"/>
                <a:ext cx="15524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/>
                  <a:t>Difusión Pública Inicial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E6833A-83EF-5BF2-4581-599D192ABC6E}"/>
                  </a:ext>
                </a:extLst>
              </p:cNvPr>
              <p:cNvSpPr txBox="1"/>
              <p:nvPr/>
            </p:nvSpPr>
            <p:spPr>
              <a:xfrm>
                <a:off x="-88444" y="5826318"/>
                <a:ext cx="1628214" cy="64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/>
                  <a:t>Recopilación </a:t>
                </a:r>
                <a:br>
                  <a:rPr lang="x-none"/>
                </a:br>
                <a:r>
                  <a:rPr lang="x-none"/>
                  <a:t>de Datos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9343927-982A-CB21-6755-0F4896EE55FF}"/>
                </a:ext>
              </a:extLst>
            </p:cNvPr>
            <p:cNvGrpSpPr/>
            <p:nvPr/>
          </p:nvGrpSpPr>
          <p:grpSpPr>
            <a:xfrm>
              <a:off x="1737605" y="3989875"/>
              <a:ext cx="1970000" cy="2863277"/>
              <a:chOff x="1737605" y="4005151"/>
              <a:chExt cx="1970000" cy="286327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74D0A9D-AA7D-9AFA-A1DD-171903D41CF1}"/>
                  </a:ext>
                </a:extLst>
              </p:cNvPr>
              <p:cNvCxnSpPr/>
              <p:nvPr/>
            </p:nvCxnSpPr>
            <p:spPr>
              <a:xfrm flipH="1">
                <a:off x="3589770" y="4138380"/>
                <a:ext cx="0" cy="183062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926E9BA-06ED-B298-7D72-4062EC9E78BB}"/>
                  </a:ext>
                </a:extLst>
              </p:cNvPr>
              <p:cNvSpPr/>
              <p:nvPr/>
            </p:nvSpPr>
            <p:spPr>
              <a:xfrm>
                <a:off x="3531279" y="4951652"/>
                <a:ext cx="116982" cy="11698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4090BC3-B7B9-89E5-688C-5CD89FF27ACA}"/>
                  </a:ext>
                </a:extLst>
              </p:cNvPr>
              <p:cNvSpPr/>
              <p:nvPr/>
            </p:nvSpPr>
            <p:spPr>
              <a:xfrm>
                <a:off x="3471935" y="4005151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399145-B839-B101-CFFB-7563A970A75A}"/>
                  </a:ext>
                </a:extLst>
              </p:cNvPr>
              <p:cNvSpPr txBox="1"/>
              <p:nvPr/>
            </p:nvSpPr>
            <p:spPr>
              <a:xfrm>
                <a:off x="2210882" y="4748135"/>
                <a:ext cx="1314837" cy="64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 dirty="0"/>
                  <a:t>Diseño Preliminar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5551D8-62ED-480C-0466-AF2CDFFCA3E8}"/>
                  </a:ext>
                </a:extLst>
              </p:cNvPr>
              <p:cNvSpPr txBox="1"/>
              <p:nvPr/>
            </p:nvSpPr>
            <p:spPr>
              <a:xfrm>
                <a:off x="1737605" y="5668099"/>
                <a:ext cx="17881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 dirty="0"/>
                  <a:t>Investigaciones y </a:t>
                </a:r>
                <a:br>
                  <a:rPr lang="x-none" dirty="0"/>
                </a:br>
                <a:r>
                  <a:rPr lang="x-none" dirty="0"/>
                  <a:t>Coordinación con</a:t>
                </a:r>
                <a:r>
                  <a:rPr lang="en-US" dirty="0"/>
                  <a:t> </a:t>
                </a:r>
                <a:r>
                  <a:rPr lang="x-none" dirty="0"/>
                  <a:t>los</a:t>
                </a:r>
                <a:r>
                  <a:rPr lang="en-US" dirty="0"/>
                  <a:t> </a:t>
                </a:r>
                <a:r>
                  <a:rPr lang="x-none" dirty="0"/>
                  <a:t>Propietarios del Terreno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6ABDBC8-E0CB-788E-5B38-1C979CA05A82}"/>
                </a:ext>
              </a:extLst>
            </p:cNvPr>
            <p:cNvGrpSpPr/>
            <p:nvPr/>
          </p:nvGrpSpPr>
          <p:grpSpPr>
            <a:xfrm>
              <a:off x="4059382" y="3989875"/>
              <a:ext cx="2589962" cy="1376668"/>
              <a:chOff x="4059382" y="4017798"/>
              <a:chExt cx="2589962" cy="137666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3837FC0-081B-DFFF-8DA0-9E015EA84AEC}"/>
                  </a:ext>
                </a:extLst>
              </p:cNvPr>
              <p:cNvCxnSpPr/>
              <p:nvPr/>
            </p:nvCxnSpPr>
            <p:spPr>
              <a:xfrm flipH="1">
                <a:off x="6521083" y="4130541"/>
                <a:ext cx="0" cy="938093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bevel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0371C02-3A37-6EEF-3A45-DB38BA732C72}"/>
                  </a:ext>
                </a:extLst>
              </p:cNvPr>
              <p:cNvSpPr/>
              <p:nvPr/>
            </p:nvSpPr>
            <p:spPr>
              <a:xfrm>
                <a:off x="6413674" y="4017798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DE9B05-0E69-9F49-5A88-BCF17CEACE87}"/>
                  </a:ext>
                </a:extLst>
              </p:cNvPr>
              <p:cNvSpPr txBox="1"/>
              <p:nvPr/>
            </p:nvSpPr>
            <p:spPr>
              <a:xfrm>
                <a:off x="4059382" y="4748135"/>
                <a:ext cx="2376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/>
                  <a:t>Documentación para la Concesión de Permisos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5A6112-B52E-34F9-6C1D-98EAFFB68649}"/>
                </a:ext>
              </a:extLst>
            </p:cNvPr>
            <p:cNvGrpSpPr/>
            <p:nvPr/>
          </p:nvGrpSpPr>
          <p:grpSpPr>
            <a:xfrm>
              <a:off x="7906590" y="3989875"/>
              <a:ext cx="1869006" cy="1368310"/>
              <a:chOff x="7906590" y="4020545"/>
              <a:chExt cx="1869006" cy="136831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7DFD782-2C23-9E89-5E3A-04922BBCB136}"/>
                  </a:ext>
                </a:extLst>
              </p:cNvPr>
              <p:cNvCxnSpPr/>
              <p:nvPr/>
            </p:nvCxnSpPr>
            <p:spPr>
              <a:xfrm>
                <a:off x="9648334" y="4143481"/>
                <a:ext cx="14913" cy="95396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bevel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B64CE31-9470-EBAF-A4CD-0B6C2A6E9E79}"/>
                  </a:ext>
                </a:extLst>
              </p:cNvPr>
              <p:cNvSpPr/>
              <p:nvPr/>
            </p:nvSpPr>
            <p:spPr>
              <a:xfrm>
                <a:off x="9539926" y="4020545"/>
                <a:ext cx="235670" cy="2356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38100" dir="2700000" algn="tl" rotWithShape="0">
                  <a:srgbClr val="007A3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6D4DD33-8372-5F05-A8BB-E923033EB027}"/>
                  </a:ext>
                </a:extLst>
              </p:cNvPr>
              <p:cNvSpPr txBox="1"/>
              <p:nvPr/>
            </p:nvSpPr>
            <p:spPr>
              <a:xfrm>
                <a:off x="7906590" y="4748135"/>
                <a:ext cx="1653228" cy="64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defRPr b="0" i="0"/>
                </a:pPr>
                <a:r>
                  <a:rPr lang="x-none"/>
                  <a:t>Difusión </a:t>
                </a:r>
                <a:br>
                  <a:rPr lang="x-none"/>
                </a:br>
                <a:r>
                  <a:rPr lang="x-none"/>
                  <a:t>Pública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1544034-0E39-F743-7C9F-7344ED9D6E97}"/>
                </a:ext>
              </a:extLst>
            </p:cNvPr>
            <p:cNvGrpSpPr/>
            <p:nvPr/>
          </p:nvGrpSpPr>
          <p:grpSpPr>
            <a:xfrm>
              <a:off x="5112328" y="3989875"/>
              <a:ext cx="2841295" cy="2309279"/>
              <a:chOff x="5112328" y="3989875"/>
              <a:chExt cx="2841295" cy="2309279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CD0282F-82A5-7ED5-D442-8A342491F0B5}"/>
                  </a:ext>
                </a:extLst>
              </p:cNvPr>
              <p:cNvGrpSpPr/>
              <p:nvPr/>
            </p:nvGrpSpPr>
            <p:grpSpPr>
              <a:xfrm>
                <a:off x="5112328" y="4120269"/>
                <a:ext cx="2723460" cy="2178885"/>
                <a:chOff x="5112328" y="4120269"/>
                <a:chExt cx="2723460" cy="2178885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A5BE0C2-B6AD-2BE8-53BD-BC0E3156C7A2}"/>
                    </a:ext>
                  </a:extLst>
                </p:cNvPr>
                <p:cNvCxnSpPr/>
                <p:nvPr/>
              </p:nvCxnSpPr>
              <p:spPr>
                <a:xfrm flipH="1">
                  <a:off x="7835788" y="4120269"/>
                  <a:ext cx="0" cy="1848731"/>
                </a:xfrm>
                <a:prstGeom prst="line">
                  <a:avLst/>
                </a:prstGeom>
                <a:ln w="12700">
                  <a:solidFill>
                    <a:srgbClr val="262626"/>
                  </a:solidFill>
                  <a:prstDash val="sysDash"/>
                  <a:headEnd type="oval" w="med" len="med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0164001-09CE-A6EE-E3A8-806F6CB0ACE0}"/>
                    </a:ext>
                  </a:extLst>
                </p:cNvPr>
                <p:cNvSpPr txBox="1"/>
                <p:nvPr/>
              </p:nvSpPr>
              <p:spPr>
                <a:xfrm>
                  <a:off x="5112328" y="5652823"/>
                  <a:ext cx="263524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 b="0" i="0"/>
                  </a:pPr>
                  <a:r>
                    <a:rPr lang="x-none"/>
                    <a:t>Adjudicación de la Licitación de Construcción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61AA94D-A458-A2A1-91DB-95C138BA16C0}"/>
                  </a:ext>
                </a:extLst>
              </p:cNvPr>
              <p:cNvSpPr/>
              <p:nvPr/>
            </p:nvSpPr>
            <p:spPr>
              <a:xfrm>
                <a:off x="7717953" y="3989875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138229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2267DF-A057-DEFE-F5A9-1E8E9D0B2E21}"/>
              </a:ext>
            </a:extLst>
          </p:cNvPr>
          <p:cNvSpPr txBox="1"/>
          <p:nvPr/>
        </p:nvSpPr>
        <p:spPr>
          <a:xfrm>
            <a:off x="5852187" y="2162409"/>
            <a:ext cx="5049569" cy="25331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b="0" i="0"/>
            </a:pPr>
            <a:r>
              <a:rPr lang="x-none" sz="4400" b="1">
                <a:latin typeface="+mj-lt"/>
              </a:rPr>
              <a:t>Brown Contracting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b="0" i="0"/>
            </a:pPr>
            <a:r>
              <a:rPr lang="x-none" sz="4400"/>
              <a:t>browncontracting.net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b="0" i="0"/>
            </a:pPr>
            <a:r>
              <a:rPr lang="x-none" sz="4400"/>
              <a:t>T: 541.338.9345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b="0" i="0"/>
            </a:pPr>
            <a:r>
              <a:rPr lang="x-none" sz="4400"/>
              <a:t>F: 541.338.9346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2A8469-BD1F-BB67-023C-46C198EE4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44" y="2775161"/>
            <a:ext cx="3617901" cy="13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289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238D6A-D7D7-291E-4BE7-6EBEEE0B2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012" y="1470582"/>
            <a:ext cx="10165976" cy="4685121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 b="0" i="0"/>
            </a:pPr>
            <a:r>
              <a:rPr lang="x-none" sz="4400">
                <a:latin typeface="Futura PT Bold"/>
                <a:cs typeface="Segoe UI"/>
              </a:rPr>
              <a:t>Contáctenos:</a:t>
            </a:r>
            <a:br>
              <a:rPr lang="x-none" sz="4400">
                <a:latin typeface="Futura PT Bold"/>
                <a:cs typeface="Segoe UI"/>
              </a:rPr>
            </a:br>
            <a:r>
              <a:rPr lang="x-none" sz="3600" b="1">
                <a:latin typeface="Futura PT Book"/>
                <a:cs typeface="Segoe UI"/>
              </a:rPr>
              <a:t>Chrissy Dawson – Administradora del Proyecto</a:t>
            </a:r>
            <a:br>
              <a:rPr lang="x-none" sz="3600" b="0">
                <a:latin typeface="Futura PT Book"/>
                <a:cs typeface="Segoe UI"/>
              </a:rPr>
            </a:br>
            <a:r>
              <a:rPr lang="x-none" sz="3600" b="0">
                <a:latin typeface="Futura PT Book"/>
                <a:cs typeface="Segoe UI"/>
              </a:rPr>
              <a:t>chrissy.dawson@hillsboro-oregon.gov</a:t>
            </a:r>
            <a:br>
              <a:rPr lang="x-none" sz="3600" b="0">
                <a:latin typeface="Futura PT Book"/>
                <a:cs typeface="Segoe UI"/>
              </a:rPr>
            </a:br>
            <a:r>
              <a:rPr lang="x-none" sz="3600" b="0">
                <a:latin typeface="Futura PT Book"/>
                <a:cs typeface="Segoe UI"/>
              </a:rPr>
              <a:t>503.681.5045</a:t>
            </a:r>
            <a:br>
              <a:rPr lang="x-none" sz="3600" b="0">
                <a:latin typeface="Futura PT Book"/>
                <a:cs typeface="Segoe UI"/>
              </a:rPr>
            </a:br>
            <a:br>
              <a:rPr lang="x-none" sz="3600" b="0">
                <a:latin typeface="Futura PT Book"/>
                <a:cs typeface="Segoe UI"/>
              </a:rPr>
            </a:br>
            <a:r>
              <a:rPr lang="x-none" sz="3600" b="1">
                <a:latin typeface="Futura PT Book"/>
                <a:cs typeface="Segoe UI"/>
              </a:rPr>
              <a:t>Dan Young – Gerente de Construcción</a:t>
            </a:r>
            <a:br>
              <a:rPr lang="x-none" sz="3600" b="0">
                <a:latin typeface="Futura PT Book"/>
                <a:cs typeface="Segoe UI"/>
              </a:rPr>
            </a:br>
            <a:r>
              <a:rPr lang="x-none" sz="3600" b="0">
                <a:latin typeface="Futura PT Book"/>
                <a:cs typeface="Segoe UI"/>
              </a:rPr>
              <a:t>dan.young@hillsboro-oregon.gov</a:t>
            </a:r>
            <a:br>
              <a:rPr lang="x-none" sz="3600" b="0">
                <a:latin typeface="Futura PT Book"/>
                <a:cs typeface="Segoe UI"/>
              </a:rPr>
            </a:br>
            <a:r>
              <a:rPr lang="x-none" sz="3600" b="0">
                <a:latin typeface="Futura PT Book"/>
                <a:cs typeface="Segoe UI"/>
              </a:rPr>
              <a:t>503.681.6489</a:t>
            </a:r>
          </a:p>
        </p:txBody>
      </p:sp>
    </p:spTree>
    <p:extLst>
      <p:ext uri="{BB962C8B-B14F-4D97-AF65-F5344CB8AC3E}">
        <p14:creationId xmlns:p14="http://schemas.microsoft.com/office/powerpoint/2010/main" val="55358717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Office Theme">
  <a:themeElements>
    <a:clrScheme name="Custom 9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33572"/>
      </a:accent1>
      <a:accent2>
        <a:srgbClr val="57B947"/>
      </a:accent2>
      <a:accent3>
        <a:srgbClr val="FFD600"/>
      </a:accent3>
      <a:accent4>
        <a:srgbClr val="98C31F"/>
      </a:accent4>
      <a:accent5>
        <a:srgbClr val="55944E"/>
      </a:accent5>
      <a:accent6>
        <a:srgbClr val="009999"/>
      </a:accent6>
      <a:hlink>
        <a:srgbClr val="929496"/>
      </a:hlink>
      <a:folHlink>
        <a:srgbClr val="EA5A2C"/>
      </a:folHlink>
    </a:clrScheme>
    <a:fontScheme name="Hillsboro">
      <a:majorFont>
        <a:latin typeface="Futura PT Bold"/>
        <a:ea typeface="Arial"/>
        <a:cs typeface="Arial"/>
      </a:majorFont>
      <a:minorFont>
        <a:latin typeface="Futura PT Book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330</Words>
  <Application>Microsoft Office PowerPoint</Application>
  <PresentationFormat>Widescreen</PresentationFormat>
  <Paragraphs>56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Futura PT Bold</vt:lpstr>
      <vt:lpstr>Futura PT Extra Bold</vt:lpstr>
      <vt:lpstr>Futura PT Book</vt:lpstr>
      <vt:lpstr>Calibri</vt:lpstr>
      <vt:lpstr>Arial</vt:lpstr>
      <vt:lpstr>Office Theme</vt:lpstr>
      <vt:lpstr>Ciudad de Hillsboro McKinney Elementary School Proyecto de Rutas Seguras a las Escuelas</vt:lpstr>
      <vt:lpstr>Participación de Financiamiento de Otras Agencias</vt:lpstr>
      <vt:lpstr>Mejoras en la Seguridad</vt:lpstr>
      <vt:lpstr>Calendario del Proyecto (Verano de 2022 – Verano de 2023)</vt:lpstr>
      <vt:lpstr>Diseño Actual – Connell Avenue </vt:lpstr>
      <vt:lpstr>Diseño Actual – 7th Avenue </vt:lpstr>
      <vt:lpstr>PowerPoint Presentation</vt:lpstr>
      <vt:lpstr>PowerPoint Presentation</vt:lpstr>
      <vt:lpstr>Contáctenos: Chrissy Dawson – Administradora del Proyecto chrissy.dawson@hillsboro-oregon.gov 503.681.5045  Dan Young – Gerente de Construcción dan.young@hillsboro-oregon.gov 503.681.6489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Duron</dc:creator>
  <cp:lastModifiedBy>Krista Snell</cp:lastModifiedBy>
  <cp:revision>22</cp:revision>
  <dcterms:created xsi:type="dcterms:W3CDTF">2020-04-08T16:59:45Z</dcterms:created>
  <dcterms:modified xsi:type="dcterms:W3CDTF">2023-06-15T23:05:22Z</dcterms:modified>
</cp:coreProperties>
</file>