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59" r:id="rId4"/>
    <p:sldId id="257" r:id="rId5"/>
    <p:sldId id="269" r:id="rId6"/>
    <p:sldId id="267" r:id="rId7"/>
    <p:sldId id="403" r:id="rId8"/>
    <p:sldId id="405" r:id="rId9"/>
    <p:sldId id="406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tura PT Bold" panose="020B0604020202020204" charset="0"/>
      <p:bold r:id="rId16"/>
      <p:boldItalic r:id="rId17"/>
    </p:embeddedFont>
    <p:embeddedFont>
      <p:font typeface="Futura PT Book" panose="020B0604020202020204" charset="0"/>
      <p:regular r:id="rId18"/>
      <p:italic r:id="rId19"/>
    </p:embeddedFont>
    <p:embeddedFont>
      <p:font typeface="Futura PT Extra Bold" panose="020B0604020202020204" charset="0"/>
      <p:bold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5F6F73-10A7-3A42-CBEF-A8C6745AA669}" name="Alicia G. Brazington" initials="AGB" userId="S::AliciaB@pbsusa.com::dece0b9d-4429-460c-b977-a3b4c6913e36" providerId="AD"/>
  <p188:author id="{F6F752D0-6D27-944E-CB34-4FB260A843BD}" name="Emily Lewis" initials="EL" userId="S::emilyl@pbsusa.com::826bc598-e5a8-405b-83a8-a00321412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6EB43E"/>
    <a:srgbClr val="007A33"/>
    <a:srgbClr val="003082"/>
    <a:srgbClr val="444849"/>
    <a:srgbClr val="FFCD00"/>
    <a:srgbClr val="F7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2285E-67E9-805A-935F-DF90F9727697}" v="8" dt="2023-06-06T17:14:23.404"/>
    <p1510:client id="{78D69389-6A64-45E1-8067-7980E83A3643}" v="8" dt="2023-06-06T17:40:57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8EF46-637B-4147-9F0D-185DCE3CFCD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2713-FF90-4DB6-9270-5E840F450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9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8CAAA-C6EF-4829-BDB6-F41D07BCE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73F4-35EB-4188-B3F2-07B661122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7DDE2-D17D-4F27-9F8D-190635F1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371C0F-0C5C-33CD-3B53-7CC88A368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63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9C4AD-1E98-4B1E-91CD-CFB6305A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91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027F5-5DA6-4BF6-8B5B-59791839AF55}"/>
              </a:ext>
            </a:extLst>
          </p:cNvPr>
          <p:cNvSpPr/>
          <p:nvPr userDrawn="1"/>
        </p:nvSpPr>
        <p:spPr>
          <a:xfrm>
            <a:off x="0" y="0"/>
            <a:ext cx="4984830" cy="6858000"/>
          </a:xfrm>
          <a:prstGeom prst="rect">
            <a:avLst/>
          </a:prstGeom>
          <a:solidFill>
            <a:srgbClr val="007A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28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F183-48C6-4D9D-B0DD-922E1F4C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6D44-BC20-40EA-9FB6-D969C7F1D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4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E108-BCAF-4B03-8A8D-04E0611E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990B-17A7-40E1-A9DA-66BECBD8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7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97E2-A16F-4FD0-B111-D8712392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6799B-87FD-4B03-8EC6-CAB05F042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69A2-4660-456D-B864-C8D43DB6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5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B2FD-8576-446E-8CD8-21C12122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19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E627-6ACC-47A2-91C1-9CD553FD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79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F7BD-7807-41BD-B176-E65AC1830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31906"/>
            <a:ext cx="5157787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503B4-D6B7-4064-BC02-69104E14A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079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0649F-F415-4573-A016-FDDEEBAD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31906"/>
            <a:ext cx="5183188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26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F615-0C46-4C1C-B63F-DE545849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285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9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75B2F2-4EF9-0F86-7785-0C490DF6E940}"/>
              </a:ext>
            </a:extLst>
          </p:cNvPr>
          <p:cNvSpPr txBox="1"/>
          <p:nvPr userDrawn="1"/>
        </p:nvSpPr>
        <p:spPr>
          <a:xfrm rot="20700000">
            <a:off x="703385" y="1543868"/>
            <a:ext cx="10972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>
                <a:solidFill>
                  <a:schemeClr val="bg2">
                    <a:lumMod val="65000"/>
                    <a:alpha val="28000"/>
                  </a:schemeClr>
                </a:solidFill>
                <a:latin typeface="Futura PT Extra Bold" panose="020B0A02020204020203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6709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05A2-4EC5-4D84-BFBF-A9B99FB5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AFF4-10A3-48F1-896E-A14E171A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63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FFB1-6D4A-4230-8DE5-1C16820EF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87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88060B9-FCD9-7A49-39C5-5E9D7853B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-10013"/>
            <a:ext cx="12191999" cy="11041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38E68-3B74-4FC7-85E1-2C8635D1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ECDB-5E5B-443B-AF84-BA4D8C302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54668"/>
            <a:ext cx="10515600" cy="3828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62449C-6644-C33E-BABE-F9F5211F0D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8" y="58433"/>
            <a:ext cx="2408981" cy="832704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FF5FD-39FC-9FC5-26C9-C6D544F8C1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PT Bold" panose="020B090202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D56-161E-44E2-A4F3-A0667429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61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Futura PT Bold"/>
                <a:cs typeface="Segoe UI"/>
              </a:rPr>
              <a:t>City of Hillsboro</a:t>
            </a:r>
            <a:br>
              <a:rPr lang="en-US"/>
            </a:br>
            <a:r>
              <a:rPr lang="en-US">
                <a:latin typeface="Futura PT Bold"/>
                <a:cs typeface="Segoe UI"/>
              </a:rPr>
              <a:t>Eastwood Elementary School</a:t>
            </a:r>
            <a:br>
              <a:rPr lang="en-US"/>
            </a:br>
            <a:r>
              <a:rPr lang="en-US">
                <a:latin typeface="Futura PT Bold"/>
                <a:cs typeface="Segoe UI"/>
              </a:rPr>
              <a:t>Safe Routes to School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BF814-3795-4DD5-8625-BAEE065AE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5810"/>
            <a:ext cx="9144000" cy="1655762"/>
          </a:xfrm>
        </p:spPr>
        <p:txBody>
          <a:bodyPr/>
          <a:lstStyle/>
          <a:p>
            <a:r>
              <a:rPr lang="en-US"/>
              <a:t>Community Open House</a:t>
            </a:r>
          </a:p>
          <a:p>
            <a:r>
              <a:rPr lang="en-US"/>
              <a:t>June 14, 2023 | 3:30 pm–5:00 pm</a:t>
            </a:r>
          </a:p>
          <a:p>
            <a:r>
              <a:rPr lang="en-US"/>
              <a:t>Eastwood Elementary School Library</a:t>
            </a:r>
          </a:p>
        </p:txBody>
      </p:sp>
    </p:spTree>
    <p:extLst>
      <p:ext uri="{BB962C8B-B14F-4D97-AF65-F5344CB8AC3E}">
        <p14:creationId xmlns:p14="http://schemas.microsoft.com/office/powerpoint/2010/main" val="374891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55751E1-E178-A0F8-758E-CF769EC1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589" y="2941006"/>
            <a:ext cx="1173892" cy="12903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1CCAAD-36C6-480C-B747-93FA2583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430"/>
            <a:ext cx="10515600" cy="1325563"/>
          </a:xfrm>
        </p:spPr>
        <p:txBody>
          <a:bodyPr/>
          <a:lstStyle/>
          <a:p>
            <a:r>
              <a:rPr lang="en-US">
                <a:latin typeface="Futura PT Bold"/>
                <a:cs typeface="Segoe UI"/>
              </a:rPr>
              <a:t>Funding Participation from</a:t>
            </a:r>
            <a:br>
              <a:rPr lang="en-US">
                <a:latin typeface="Futura PT Bold"/>
                <a:cs typeface="Segoe UI"/>
              </a:rPr>
            </a:br>
            <a:r>
              <a:rPr lang="en-US">
                <a:latin typeface="Futura PT Bold"/>
                <a:cs typeface="Segoe UI"/>
              </a:rPr>
              <a:t>Other Agencies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FD8C84-D63E-D069-C487-4252F42E9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1589" y="4635127"/>
            <a:ext cx="1173892" cy="129031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59CD33-775A-2550-20E7-9C0BAFF5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3300" y="3132726"/>
            <a:ext cx="2960365" cy="292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7D3F1D-9B1A-66FA-B3E2-D2E6A725DC2E}"/>
              </a:ext>
            </a:extLst>
          </p:cNvPr>
          <p:cNvSpPr txBox="1"/>
          <p:nvPr/>
        </p:nvSpPr>
        <p:spPr>
          <a:xfrm>
            <a:off x="2316900" y="3139584"/>
            <a:ext cx="448684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Futura PT Book"/>
              </a:rPr>
              <a:t>Oregon Department of Transportation</a:t>
            </a:r>
          </a:p>
          <a:p>
            <a:r>
              <a:rPr lang="en-US" sz="2000">
                <a:latin typeface="Futura PT Book"/>
              </a:rPr>
              <a:t>Safe Routes to School</a:t>
            </a:r>
          </a:p>
          <a:p>
            <a:r>
              <a:rPr lang="en-US" sz="2000">
                <a:latin typeface="Futura PT Book"/>
              </a:rPr>
              <a:t>Construction Grant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D98F8-F9AF-7840-E45E-43AE4A0ED115}"/>
              </a:ext>
            </a:extLst>
          </p:cNvPr>
          <p:cNvSpPr txBox="1"/>
          <p:nvPr/>
        </p:nvSpPr>
        <p:spPr>
          <a:xfrm>
            <a:off x="2316900" y="4875101"/>
            <a:ext cx="413931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Futura PT Book"/>
              </a:rPr>
              <a:t>Washington County</a:t>
            </a:r>
          </a:p>
          <a:p>
            <a:r>
              <a:rPr lang="en-US" sz="2000">
                <a:latin typeface="Futura PT Book"/>
              </a:rPr>
              <a:t>Major Streets Transportation</a:t>
            </a:r>
          </a:p>
          <a:p>
            <a:r>
              <a:rPr lang="en-US" sz="2000">
                <a:latin typeface="Futura PT Book"/>
              </a:rPr>
              <a:t>Improvement Program</a:t>
            </a:r>
          </a:p>
        </p:txBody>
      </p:sp>
    </p:spTree>
    <p:extLst>
      <p:ext uri="{BB962C8B-B14F-4D97-AF65-F5344CB8AC3E}">
        <p14:creationId xmlns:p14="http://schemas.microsoft.com/office/powerpoint/2010/main" val="203597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D211-D93B-4995-ABC8-4456CB9C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472"/>
            <a:ext cx="10515600" cy="1325563"/>
          </a:xfrm>
        </p:spPr>
        <p:txBody>
          <a:bodyPr/>
          <a:lstStyle/>
          <a:p>
            <a:r>
              <a:rPr lang="en-US">
                <a:latin typeface="Futura PT Bold"/>
                <a:cs typeface="Segoe UI"/>
              </a:rPr>
              <a:t>Safety Improvements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0835-BAC0-4D38-AC8B-C1DAE0314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8334"/>
            <a:ext cx="4915830" cy="3709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The project will increase pedestrian safety in the Eastwood Elementary School and Poynter Middle School walk areas by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:</a:t>
            </a:r>
            <a:endParaRPr lang="en-US" sz="1800">
              <a:solidFill>
                <a:srgbClr val="26262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>
                <a:latin typeface="Futura PT Book"/>
                <a:ea typeface="Calibri" panose="020F0502020204030204" pitchFamily="34" charset="0"/>
                <a:cs typeface="Times New Roman"/>
              </a:rPr>
              <a:t>Installing sidewalks, curb ramps, and lighting along 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NE 18th Avenue, from E Main 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Street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to</a:t>
            </a:r>
            <a:br>
              <a:rPr lang="en-US" sz="1800"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NE Lincoln Street.</a:t>
            </a:r>
            <a:endParaRPr lang="en-US" sz="1800">
              <a:effectLst/>
              <a:latin typeface="Futura PT Book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>
                <a:latin typeface="Futura PT Book"/>
                <a:ea typeface="Calibri" panose="020F0502020204030204" pitchFamily="34" charset="0"/>
                <a:cs typeface="Times New Roman"/>
              </a:rPr>
              <a:t>Installing sidewalks, curb ramps, and lighting along 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NE Lincoln 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Street,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from NE 18th 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Avenue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east to the current sidewalk.</a:t>
            </a:r>
            <a:endParaRPr lang="en-US" sz="1800">
              <a:effectLst/>
              <a:latin typeface="Futura PT Book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>
                <a:latin typeface="Futura PT Book"/>
                <a:ea typeface="Calibri" panose="020F0502020204030204" pitchFamily="34" charset="0"/>
                <a:cs typeface="Times New Roman"/>
              </a:rPr>
              <a:t>Installing sidewalks, curb ramps, and lighting along 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NE Hyde 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Street,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from NE 18th 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Avenue</a:t>
            </a: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to </a:t>
            </a:r>
            <a:br>
              <a:rPr lang="en-US" sz="1800"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NE 16th </a:t>
            </a:r>
            <a:r>
              <a:rPr lang="en-US" sz="1800">
                <a:solidFill>
                  <a:srgbClr val="221E1F"/>
                </a:solidFill>
                <a:latin typeface="Futura PT Book"/>
                <a:ea typeface="Calibri" panose="020F0502020204030204" pitchFamily="34" charset="0"/>
                <a:cs typeface="Times New Roman"/>
              </a:rPr>
              <a:t>Avenue.</a:t>
            </a:r>
            <a:endParaRPr lang="en-US" sz="1800">
              <a:effectLst/>
              <a:latin typeface="Futura PT Book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617B0AB-2089-7D44-5DF0-3D53E19D4B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8809" r="11360" b="5323"/>
          <a:stretch/>
        </p:blipFill>
        <p:spPr>
          <a:xfrm>
            <a:off x="6096000" y="2334315"/>
            <a:ext cx="5257800" cy="3618735"/>
          </a:xfrm>
        </p:spPr>
      </p:pic>
    </p:spTree>
    <p:extLst>
      <p:ext uri="{BB962C8B-B14F-4D97-AF65-F5344CB8AC3E}">
        <p14:creationId xmlns:p14="http://schemas.microsoft.com/office/powerpoint/2010/main" val="7884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9A7E-6153-433C-8032-C3A57C5F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816"/>
            <a:ext cx="10515600" cy="1325563"/>
          </a:xfrm>
        </p:spPr>
        <p:txBody>
          <a:bodyPr/>
          <a:lstStyle/>
          <a:p>
            <a:r>
              <a:rPr lang="en-US">
                <a:latin typeface="Futura PT Bold"/>
                <a:cs typeface="Segoe UI"/>
              </a:rPr>
              <a:t>Project Timeline</a:t>
            </a:r>
            <a:br>
              <a:rPr lang="en-US"/>
            </a:br>
            <a:r>
              <a:rPr lang="en-US">
                <a:latin typeface="Futura PT Book"/>
                <a:cs typeface="Segoe UI"/>
              </a:rPr>
              <a:t>(Summer 2022–Summer 2023)</a:t>
            </a: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107B0CB-E401-4A0D-8203-F68FC7AC429B}"/>
              </a:ext>
            </a:extLst>
          </p:cNvPr>
          <p:cNvSpPr/>
          <p:nvPr/>
        </p:nvSpPr>
        <p:spPr>
          <a:xfrm>
            <a:off x="9975917" y="3249560"/>
            <a:ext cx="1664601" cy="1664601"/>
          </a:xfrm>
          <a:prstGeom prst="donut">
            <a:avLst>
              <a:gd name="adj" fmla="val 856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2E89F1-61A5-B8E8-7B54-D307F65EEE56}"/>
              </a:ext>
            </a:extLst>
          </p:cNvPr>
          <p:cNvGrpSpPr/>
          <p:nvPr/>
        </p:nvGrpSpPr>
        <p:grpSpPr>
          <a:xfrm>
            <a:off x="536170" y="3249561"/>
            <a:ext cx="1802314" cy="1664601"/>
            <a:chOff x="719720" y="3249561"/>
            <a:chExt cx="1802314" cy="1664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ircle: Hollow 3">
              <a:extLst>
                <a:ext uri="{FF2B5EF4-FFF2-40B4-BE49-F238E27FC236}">
                  <a16:creationId xmlns:a16="http://schemas.microsoft.com/office/drawing/2014/main" id="{D7A96DF3-3CC2-4744-B288-87AFA462336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E89DD6-17FC-4B4F-B522-0D31956AAFFE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606F3A-E845-60B3-3939-539443CB6C27}"/>
              </a:ext>
            </a:extLst>
          </p:cNvPr>
          <p:cNvSpPr txBox="1"/>
          <p:nvPr/>
        </p:nvSpPr>
        <p:spPr>
          <a:xfrm>
            <a:off x="564274" y="5088149"/>
            <a:ext cx="166564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Futura PT Book"/>
              </a:rPr>
              <a:t>Preliminary Design</a:t>
            </a:r>
            <a:br>
              <a:rPr lang="en-US" sz="1600">
                <a:latin typeface="Futura PT Book"/>
              </a:rPr>
            </a:br>
            <a:r>
              <a:rPr lang="en-US" sz="1600">
                <a:latin typeface="Futura PT Book"/>
              </a:rPr>
              <a:t>Summer 2022</a:t>
            </a:r>
            <a:br>
              <a:rPr lang="en-US" sz="1600">
                <a:latin typeface="Futura PT Book"/>
              </a:rPr>
            </a:br>
            <a:endParaRPr lang="en-US" sz="1600">
              <a:latin typeface="Futura PT Book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FAC23-8414-74C7-5992-CC54449F59B6}"/>
              </a:ext>
            </a:extLst>
          </p:cNvPr>
          <p:cNvSpPr txBox="1"/>
          <p:nvPr/>
        </p:nvSpPr>
        <p:spPr>
          <a:xfrm>
            <a:off x="2544169" y="5088149"/>
            <a:ext cx="1430200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Futura PT Book" panose="020B0502020204020303" pitchFamily="34" charset="0"/>
              </a:rPr>
              <a:t>Investigations &amp;</a:t>
            </a:r>
          </a:p>
          <a:p>
            <a:pPr algn="ctr"/>
            <a:r>
              <a:rPr lang="en-US" sz="1600">
                <a:latin typeface="Futura PT Book" panose="020B0502020204020303" pitchFamily="34" charset="0"/>
              </a:rPr>
              <a:t>Landowner</a:t>
            </a:r>
          </a:p>
          <a:p>
            <a:pPr algn="ctr"/>
            <a:r>
              <a:rPr lang="en-US" sz="1600">
                <a:latin typeface="Futura PT Book"/>
              </a:rPr>
              <a:t>Coordination</a:t>
            </a:r>
            <a:br>
              <a:rPr lang="en-US" sz="1600">
                <a:latin typeface="Futura PT Book"/>
              </a:rPr>
            </a:br>
            <a:r>
              <a:rPr lang="en-US" sz="1600">
                <a:latin typeface="Futura PT Book"/>
              </a:rPr>
              <a:t>Summer 2022</a:t>
            </a:r>
            <a:br>
              <a:rPr lang="en-US" sz="1600">
                <a:latin typeface="Futura PT Book"/>
              </a:rPr>
            </a:br>
            <a:endParaRPr lang="en-US" sz="1600">
              <a:latin typeface="Futura PT Book" panose="020B05020202040203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06127-1009-A756-64C8-0A278D2FDA08}"/>
              </a:ext>
            </a:extLst>
          </p:cNvPr>
          <p:cNvSpPr txBox="1"/>
          <p:nvPr/>
        </p:nvSpPr>
        <p:spPr>
          <a:xfrm>
            <a:off x="4453848" y="5088149"/>
            <a:ext cx="138531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Futura PT Book" panose="020B0502020204020303" pitchFamily="34" charset="0"/>
              </a:rPr>
              <a:t>Permitting</a:t>
            </a:r>
          </a:p>
          <a:p>
            <a:pPr algn="ctr"/>
            <a:r>
              <a:rPr lang="en-US" sz="1600">
                <a:latin typeface="Futura PT Book"/>
              </a:rPr>
              <a:t>Documentation</a:t>
            </a:r>
            <a:br>
              <a:rPr lang="en-US" sz="1600">
                <a:latin typeface="Futura PT Book"/>
              </a:rPr>
            </a:br>
            <a:r>
              <a:rPr lang="en-US" sz="1600">
                <a:latin typeface="Futura PT Book"/>
              </a:rPr>
              <a:t>Winter 2023</a:t>
            </a:r>
            <a:endParaRPr lang="en-US" sz="1600">
              <a:latin typeface="Futura PT Book" panose="020B05020202040203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F4309A-71BD-B5BF-CB40-0C5C1104E630}"/>
              </a:ext>
            </a:extLst>
          </p:cNvPr>
          <p:cNvGrpSpPr/>
          <p:nvPr/>
        </p:nvGrpSpPr>
        <p:grpSpPr>
          <a:xfrm>
            <a:off x="2426969" y="3249560"/>
            <a:ext cx="1802314" cy="1664601"/>
            <a:chOff x="719720" y="3249561"/>
            <a:chExt cx="1802314" cy="1664601"/>
          </a:xfrm>
          <a:solidFill>
            <a:schemeClr val="accent1"/>
          </a:solidFill>
        </p:grpSpPr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9310F834-5549-70E0-80AB-3F99E987783D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84AAA1-4A13-3DB3-E124-B16745209E03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43F1-2ECB-4742-2681-ABCD060DA9B2}"/>
              </a:ext>
            </a:extLst>
          </p:cNvPr>
          <p:cNvGrpSpPr/>
          <p:nvPr/>
        </p:nvGrpSpPr>
        <p:grpSpPr>
          <a:xfrm>
            <a:off x="4314206" y="3249560"/>
            <a:ext cx="1802314" cy="1664601"/>
            <a:chOff x="719720" y="3249561"/>
            <a:chExt cx="1802314" cy="1664601"/>
          </a:xfrm>
          <a:solidFill>
            <a:schemeClr val="accent2">
              <a:lumMod val="75000"/>
            </a:schemeClr>
          </a:solidFill>
        </p:grpSpPr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B7DFED50-B955-C085-1521-F4B46B3EBDC5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D9B7E7-923C-4ED2-0A4C-7ECA2A8D6BCD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3408A5-C182-C455-86C7-67A0820FA53A}"/>
              </a:ext>
            </a:extLst>
          </p:cNvPr>
          <p:cNvGrpSpPr/>
          <p:nvPr/>
        </p:nvGrpSpPr>
        <p:grpSpPr>
          <a:xfrm>
            <a:off x="6201443" y="3249560"/>
            <a:ext cx="1802314" cy="1664601"/>
            <a:chOff x="719720" y="3249561"/>
            <a:chExt cx="1802314" cy="1664601"/>
          </a:xfrm>
          <a:solidFill>
            <a:schemeClr val="accent2"/>
          </a:solidFill>
        </p:grpSpPr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B689CB7F-BF92-1F46-985B-793D4F888121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6761815-BEAD-5DBE-26B6-A70AA74AD6D4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15983D-D57B-AD02-8DF3-743D5FA662BB}"/>
              </a:ext>
            </a:extLst>
          </p:cNvPr>
          <p:cNvGrpSpPr/>
          <p:nvPr/>
        </p:nvGrpSpPr>
        <p:grpSpPr>
          <a:xfrm>
            <a:off x="8088680" y="3249560"/>
            <a:ext cx="1802314" cy="1664601"/>
            <a:chOff x="719720" y="3249561"/>
            <a:chExt cx="1802314" cy="1664601"/>
          </a:xfrm>
          <a:solidFill>
            <a:schemeClr val="accent3"/>
          </a:solidFill>
        </p:grpSpPr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920B58-2E34-4A23-6A77-730F0D72F6F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381E6F2-F428-017A-4615-A5AE8C9C01CF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87DE22-9EFA-EE64-456A-94AF3D74CB34}"/>
              </a:ext>
            </a:extLst>
          </p:cNvPr>
          <p:cNvSpPr txBox="1"/>
          <p:nvPr/>
        </p:nvSpPr>
        <p:spPr>
          <a:xfrm>
            <a:off x="9933618" y="5088149"/>
            <a:ext cx="174919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Futura PT Book"/>
              </a:rPr>
              <a:t>Construction Begins</a:t>
            </a:r>
            <a:br>
              <a:rPr lang="en-US" sz="1600">
                <a:latin typeface="Futura PT Book"/>
              </a:rPr>
            </a:br>
            <a:r>
              <a:rPr lang="en-US" sz="1600">
                <a:latin typeface="Futura PT Book"/>
              </a:rPr>
              <a:t>Summer 2023</a:t>
            </a:r>
          </a:p>
        </p:txBody>
      </p:sp>
      <p:pic>
        <p:nvPicPr>
          <p:cNvPr id="32" name="Graphic 31" descr="Construction Barricade outline">
            <a:extLst>
              <a:ext uri="{FF2B5EF4-FFF2-40B4-BE49-F238E27FC236}">
                <a16:creationId xmlns:a16="http://schemas.microsoft.com/office/drawing/2014/main" id="{E184B517-06F6-C99E-DF77-354AE99E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311" y="3618295"/>
            <a:ext cx="914400" cy="914400"/>
          </a:xfrm>
          <a:prstGeom prst="rect">
            <a:avLst/>
          </a:prstGeom>
        </p:spPr>
      </p:pic>
      <p:pic>
        <p:nvPicPr>
          <p:cNvPr id="34" name="Graphic 33" descr="Document outline">
            <a:extLst>
              <a:ext uri="{FF2B5EF4-FFF2-40B4-BE49-F238E27FC236}">
                <a16:creationId xmlns:a16="http://schemas.microsoft.com/office/drawing/2014/main" id="{96C315D8-2975-0A4D-BA8E-6836D37A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7839" y="3624660"/>
            <a:ext cx="914400" cy="914400"/>
          </a:xfrm>
          <a:prstGeom prst="rect">
            <a:avLst/>
          </a:prstGeom>
        </p:spPr>
      </p:pic>
      <p:pic>
        <p:nvPicPr>
          <p:cNvPr id="36" name="Graphic 35" descr="Suburban scene outline">
            <a:extLst>
              <a:ext uri="{FF2B5EF4-FFF2-40B4-BE49-F238E27FC236}">
                <a16:creationId xmlns:a16="http://schemas.microsoft.com/office/drawing/2014/main" id="{41CF1497-6317-D7DF-1868-48FC5B568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7206" y="3624660"/>
            <a:ext cx="914400" cy="914400"/>
          </a:xfrm>
          <a:prstGeom prst="rect">
            <a:avLst/>
          </a:prstGeom>
        </p:spPr>
      </p:pic>
      <p:pic>
        <p:nvPicPr>
          <p:cNvPr id="38" name="Graphic 37" descr="Illustrator outline">
            <a:extLst>
              <a:ext uri="{FF2B5EF4-FFF2-40B4-BE49-F238E27FC236}">
                <a16:creationId xmlns:a16="http://schemas.microsoft.com/office/drawing/2014/main" id="{A5329D66-E008-EBF1-0150-AAC16FD4D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898" y="367641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A480C-9A16-3BEB-4C6F-BD1A037F7DFB}"/>
              </a:ext>
            </a:extLst>
          </p:cNvPr>
          <p:cNvSpPr txBox="1"/>
          <p:nvPr/>
        </p:nvSpPr>
        <p:spPr>
          <a:xfrm>
            <a:off x="8217468" y="5088149"/>
            <a:ext cx="145732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Futura PT Book"/>
              </a:rPr>
              <a:t>Public Outreach</a:t>
            </a:r>
          </a:p>
          <a:p>
            <a:pPr algn="ctr"/>
            <a:r>
              <a:rPr lang="en-US" sz="1600">
                <a:latin typeface="Futura PT Book"/>
              </a:rPr>
              <a:t>Summer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4821F-7325-719F-4909-D5C6F877D196}"/>
              </a:ext>
            </a:extLst>
          </p:cNvPr>
          <p:cNvSpPr txBox="1"/>
          <p:nvPr/>
        </p:nvSpPr>
        <p:spPr>
          <a:xfrm>
            <a:off x="6003092" y="5088149"/>
            <a:ext cx="206357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Futura PT Book"/>
              </a:rPr>
              <a:t>Award Construction Bid</a:t>
            </a:r>
          </a:p>
          <a:p>
            <a:pPr algn="ctr"/>
            <a:r>
              <a:rPr lang="en-US" sz="1600">
                <a:latin typeface="Futura PT Book"/>
              </a:rPr>
              <a:t>Spring 2023</a:t>
            </a:r>
          </a:p>
        </p:txBody>
      </p:sp>
      <p:pic>
        <p:nvPicPr>
          <p:cNvPr id="7" name="Graphic 6" descr="Open envelope outline">
            <a:extLst>
              <a:ext uri="{FF2B5EF4-FFF2-40B4-BE49-F238E27FC236}">
                <a16:creationId xmlns:a16="http://schemas.microsoft.com/office/drawing/2014/main" id="{70623DEB-400F-D523-0039-C71D4F979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8929" y="3635119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46429DD-89B6-70C9-53BC-BA2E96035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31088" y="3635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BC207D-629A-8C78-EDF8-68D1244FC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b="540"/>
          <a:stretch/>
        </p:blipFill>
        <p:spPr>
          <a:xfrm>
            <a:off x="841339" y="2088292"/>
            <a:ext cx="10509320" cy="394180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latin typeface="Futura PT Bold"/>
                <a:cs typeface="Segoe UI"/>
              </a:rPr>
              <a:t>Current Design – </a:t>
            </a:r>
            <a:r>
              <a:rPr lang="en-US">
                <a:latin typeface="Futura PT Bold"/>
                <a:cs typeface="Segoe UI"/>
              </a:rPr>
              <a:t>18th</a:t>
            </a:r>
            <a:r>
              <a:rPr lang="en-US" sz="4400">
                <a:latin typeface="Futura PT Bold"/>
                <a:cs typeface="Segoe UI"/>
              </a:rPr>
              <a:t> </a:t>
            </a:r>
            <a:r>
              <a:rPr lang="en-US">
                <a:latin typeface="Futura PT Bold"/>
                <a:cs typeface="Segoe UI"/>
              </a:rPr>
              <a:t>Avenue</a:t>
            </a:r>
            <a:endParaRPr lang="en-US" sz="4400">
              <a:latin typeface="Futura PT Bold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803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BC207D-629A-8C78-EDF8-68D1244FC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339" y="2164217"/>
            <a:ext cx="10509320" cy="382904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latin typeface="Futura PT Bold"/>
                <a:cs typeface="Segoe UI"/>
              </a:rPr>
              <a:t>Current Design – Hyde </a:t>
            </a:r>
            <a:r>
              <a:rPr lang="en-US">
                <a:latin typeface="Futura PT Bold"/>
                <a:cs typeface="Segoe UI"/>
              </a:rPr>
              <a:t>Street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0700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F37BB1-5BA1-2001-BA1D-6AD142F1B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921341"/>
              </p:ext>
            </p:extLst>
          </p:nvPr>
        </p:nvGraphicFramePr>
        <p:xfrm>
          <a:off x="422442" y="2058420"/>
          <a:ext cx="11347104" cy="241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16">
                  <a:extLst>
                    <a:ext uri="{9D8B030D-6E8A-4147-A177-3AD203B41FA5}">
                      <a16:colId xmlns:a16="http://schemas.microsoft.com/office/drawing/2014/main" val="380655898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9906461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1313640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963102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07218825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488459748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81504701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87757639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18700928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186310764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1920464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5777914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75558681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3874365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2574465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53878055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244544819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28307278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720337311"/>
                    </a:ext>
                  </a:extLst>
                </a:gridCol>
              </a:tblGrid>
              <a:tr h="682297">
                <a:tc gridSpan="9">
                  <a:txBody>
                    <a:bodyPr/>
                    <a:lstStyle/>
                    <a:p>
                      <a:pPr algn="ctr"/>
                      <a:r>
                        <a:rPr lang="en-US" sz="2800" b="0" spc="300">
                          <a:solidFill>
                            <a:srgbClr val="262626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2800" b="0" spc="300">
                          <a:solidFill>
                            <a:srgbClr val="262626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43859"/>
                  </a:ext>
                </a:extLst>
              </a:tr>
              <a:tr h="682297"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</a:rPr>
                        <a:t>Spring</a:t>
                      </a:r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Summer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Fall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Winter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Spring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Summer/Fall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SEPT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853377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45831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28282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2633882D-8B92-FC4B-23C4-D0E2F446E535}"/>
              </a:ext>
            </a:extLst>
          </p:cNvPr>
          <p:cNvSpPr txBox="1">
            <a:spLocks/>
          </p:cNvSpPr>
          <p:nvPr/>
        </p:nvSpPr>
        <p:spPr>
          <a:xfrm>
            <a:off x="428" y="1305125"/>
            <a:ext cx="1219114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rgbClr val="D4D7D7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defTabSz="554492"/>
            <a:r>
              <a:rPr lang="en-US" sz="3600" kern="0">
                <a:solidFill>
                  <a:srgbClr val="262626"/>
                </a:solidFill>
                <a:latin typeface="+mj-lt"/>
              </a:rPr>
              <a:t>Project Progress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E405F-26E8-C1C8-6DF5-A6350D8DE86B}"/>
              </a:ext>
            </a:extLst>
          </p:cNvPr>
          <p:cNvGrpSpPr/>
          <p:nvPr/>
        </p:nvGrpSpPr>
        <p:grpSpPr>
          <a:xfrm>
            <a:off x="-86817" y="3722886"/>
            <a:ext cx="11856361" cy="2765483"/>
            <a:chOff x="-86817" y="3822834"/>
            <a:chExt cx="11856361" cy="276548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F03886-0FA6-AF0A-AD57-C74026D48BD4}"/>
                </a:ext>
              </a:extLst>
            </p:cNvPr>
            <p:cNvSpPr/>
            <p:nvPr/>
          </p:nvSpPr>
          <p:spPr>
            <a:xfrm>
              <a:off x="422441" y="3822834"/>
              <a:ext cx="11347103" cy="5582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62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9AC994-CFF6-4EC1-76B0-5C2DD6ABDDA9}"/>
                </a:ext>
              </a:extLst>
            </p:cNvPr>
            <p:cNvSpPr/>
            <p:nvPr/>
          </p:nvSpPr>
          <p:spPr>
            <a:xfrm>
              <a:off x="430722" y="3822835"/>
              <a:ext cx="9542836" cy="558265"/>
            </a:xfrm>
            <a:prstGeom prst="roundRect">
              <a:avLst>
                <a:gd name="adj" fmla="val 50000"/>
              </a:avLst>
            </a:prstGeom>
            <a:solidFill>
              <a:srgbClr val="6EB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4D2C76E-4ACF-EDAC-FF92-2536DB8F9C5D}"/>
                </a:ext>
              </a:extLst>
            </p:cNvPr>
            <p:cNvGrpSpPr/>
            <p:nvPr/>
          </p:nvGrpSpPr>
          <p:grpSpPr>
            <a:xfrm>
              <a:off x="-86817" y="3989875"/>
              <a:ext cx="1885694" cy="2321443"/>
              <a:chOff x="-86817" y="4012706"/>
              <a:chExt cx="1885694" cy="23214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089165-03FC-2940-B938-0E4FC97DE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042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A9E69CE-F2C7-7653-A74D-E45A9521A107}"/>
                  </a:ext>
                </a:extLst>
              </p:cNvPr>
              <p:cNvSpPr/>
              <p:nvPr/>
            </p:nvSpPr>
            <p:spPr>
              <a:xfrm>
                <a:off x="1622551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98E4FD-62EE-6363-DFD0-BBF4F5A8774D}"/>
                  </a:ext>
                </a:extLst>
              </p:cNvPr>
              <p:cNvSpPr/>
              <p:nvPr/>
            </p:nvSpPr>
            <p:spPr>
              <a:xfrm>
                <a:off x="1563207" y="4012706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  <a:headEnd type="oval" w="med" len="med"/>
                <a:tailEnd type="oval" w="med" len="med"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24F94-782B-DBEB-A0A1-7DFB261B519F}"/>
                  </a:ext>
                </a:extLst>
              </p:cNvPr>
              <p:cNvSpPr txBox="1"/>
              <p:nvPr/>
            </p:nvSpPr>
            <p:spPr>
              <a:xfrm>
                <a:off x="206855" y="4748135"/>
                <a:ext cx="134561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>
                    <a:solidFill>
                      <a:srgbClr val="262626"/>
                    </a:solidFill>
                  </a:rPr>
                  <a:t>Initial Public Outreach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E6833A-83EF-5BF2-4581-599D192ABC6E}"/>
                  </a:ext>
                </a:extLst>
              </p:cNvPr>
              <p:cNvSpPr txBox="1"/>
              <p:nvPr/>
            </p:nvSpPr>
            <p:spPr>
              <a:xfrm>
                <a:off x="-86817" y="5687818"/>
                <a:ext cx="162658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>
                    <a:solidFill>
                      <a:srgbClr val="262626"/>
                    </a:solidFill>
                  </a:rPr>
                  <a:t>Data </a:t>
                </a:r>
                <a:br>
                  <a:rPr lang="en-US">
                    <a:solidFill>
                      <a:srgbClr val="262626"/>
                    </a:solidFill>
                  </a:rPr>
                </a:br>
                <a:r>
                  <a:rPr lang="en-US">
                    <a:solidFill>
                      <a:srgbClr val="262626"/>
                    </a:solidFill>
                  </a:rPr>
                  <a:t>Collection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9343927-982A-CB21-6755-0F4896EE55FF}"/>
                </a:ext>
              </a:extLst>
            </p:cNvPr>
            <p:cNvGrpSpPr/>
            <p:nvPr/>
          </p:nvGrpSpPr>
          <p:grpSpPr>
            <a:xfrm>
              <a:off x="2009776" y="3989875"/>
              <a:ext cx="1641267" cy="2598442"/>
              <a:chOff x="2009776" y="4005151"/>
              <a:chExt cx="1641267" cy="259844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74D0A9D-AA7D-9AFA-A1DD-171903D41C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3208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26E9BA-06ED-B298-7D72-4062EC9E78BB}"/>
                  </a:ext>
                </a:extLst>
              </p:cNvPr>
              <p:cNvSpPr/>
              <p:nvPr/>
            </p:nvSpPr>
            <p:spPr>
              <a:xfrm>
                <a:off x="3474717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4090BC3-B7B9-89E5-688C-5CD89FF27ACA}"/>
                  </a:ext>
                </a:extLst>
              </p:cNvPr>
              <p:cNvSpPr/>
              <p:nvPr/>
            </p:nvSpPr>
            <p:spPr>
              <a:xfrm>
                <a:off x="3415373" y="4005151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399145-B839-B101-CFFB-7563A970A75A}"/>
                  </a:ext>
                </a:extLst>
              </p:cNvPr>
              <p:cNvSpPr txBox="1"/>
              <p:nvPr/>
            </p:nvSpPr>
            <p:spPr>
              <a:xfrm>
                <a:off x="2155634" y="4748135"/>
                <a:ext cx="131352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>
                    <a:solidFill>
                      <a:srgbClr val="262626"/>
                    </a:solidFill>
                  </a:rPr>
                  <a:t>Preliminary Design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5551D8-62ED-480C-0466-AF2CDFFCA3E8}"/>
                  </a:ext>
                </a:extLst>
              </p:cNvPr>
              <p:cNvSpPr txBox="1"/>
              <p:nvPr/>
            </p:nvSpPr>
            <p:spPr>
              <a:xfrm>
                <a:off x="2009776" y="5680263"/>
                <a:ext cx="1459382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>
                    <a:solidFill>
                      <a:srgbClr val="262626"/>
                    </a:solidFill>
                  </a:rPr>
                  <a:t>Investigations </a:t>
                </a:r>
                <a:br>
                  <a:rPr lang="en-US">
                    <a:solidFill>
                      <a:srgbClr val="262626"/>
                    </a:solidFill>
                  </a:rPr>
                </a:br>
                <a:r>
                  <a:rPr lang="en-US">
                    <a:solidFill>
                      <a:srgbClr val="262626"/>
                    </a:solidFill>
                  </a:rPr>
                  <a:t>&amp; Landowner </a:t>
                </a:r>
                <a:br>
                  <a:rPr lang="en-US">
                    <a:solidFill>
                      <a:srgbClr val="262626"/>
                    </a:solidFill>
                  </a:rPr>
                </a:br>
                <a:r>
                  <a:rPr lang="en-US">
                    <a:solidFill>
                      <a:srgbClr val="262626"/>
                    </a:solidFill>
                  </a:rPr>
                  <a:t>Coordination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6ABDBC8-E0CB-788E-5B38-1C979CA05A82}"/>
                </a:ext>
              </a:extLst>
            </p:cNvPr>
            <p:cNvGrpSpPr/>
            <p:nvPr/>
          </p:nvGrpSpPr>
          <p:grpSpPr>
            <a:xfrm>
              <a:off x="4784675" y="3989875"/>
              <a:ext cx="1864669" cy="1376668"/>
              <a:chOff x="4784675" y="4017798"/>
              <a:chExt cx="1864669" cy="137666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3837FC0-081B-DFFF-8DA0-9E015EA84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1083" y="4130541"/>
                <a:ext cx="0" cy="938093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0371C02-3A37-6EEF-3A45-DB38BA732C72}"/>
                  </a:ext>
                </a:extLst>
              </p:cNvPr>
              <p:cNvSpPr/>
              <p:nvPr/>
            </p:nvSpPr>
            <p:spPr>
              <a:xfrm>
                <a:off x="6413674" y="4017798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DE9B05-0E69-9F49-5A88-BCF17CEACE87}"/>
                  </a:ext>
                </a:extLst>
              </p:cNvPr>
              <p:cNvSpPr txBox="1"/>
              <p:nvPr/>
            </p:nvSpPr>
            <p:spPr>
              <a:xfrm>
                <a:off x="4784675" y="4748135"/>
                <a:ext cx="165157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>
                    <a:solidFill>
                      <a:srgbClr val="262626"/>
                    </a:solidFill>
                  </a:rPr>
                  <a:t>Permitting Documentation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5A6112-B52E-34F9-6C1D-98EAFFB68649}"/>
                </a:ext>
              </a:extLst>
            </p:cNvPr>
            <p:cNvGrpSpPr/>
            <p:nvPr/>
          </p:nvGrpSpPr>
          <p:grpSpPr>
            <a:xfrm>
              <a:off x="7908241" y="3989875"/>
              <a:ext cx="1867355" cy="1373921"/>
              <a:chOff x="7908241" y="4020545"/>
              <a:chExt cx="1867355" cy="1373921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7DFD782-2C23-9E89-5E3A-04922BBCB1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7761" y="4143481"/>
                <a:ext cx="14913" cy="95396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B64CE31-9470-EBAF-A4CD-0B6C2A6E9E79}"/>
                  </a:ext>
                </a:extLst>
              </p:cNvPr>
              <p:cNvSpPr/>
              <p:nvPr/>
            </p:nvSpPr>
            <p:spPr>
              <a:xfrm>
                <a:off x="9539926" y="4020545"/>
                <a:ext cx="235670" cy="2356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38100" dir="2700000" algn="tl" rotWithShape="0">
                  <a:srgbClr val="007A3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6D4DD33-8372-5F05-A8BB-E923033EB027}"/>
                  </a:ext>
                </a:extLst>
              </p:cNvPr>
              <p:cNvSpPr txBox="1"/>
              <p:nvPr/>
            </p:nvSpPr>
            <p:spPr>
              <a:xfrm>
                <a:off x="7908241" y="4748135"/>
                <a:ext cx="16515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/>
                  <a:t>Public </a:t>
                </a:r>
                <a:br>
                  <a:rPr lang="en-US"/>
                </a:br>
                <a:r>
                  <a:rPr lang="en-US"/>
                  <a:t>Outreach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1544034-0E39-F743-7C9F-7344ED9D6E97}"/>
                </a:ext>
              </a:extLst>
            </p:cNvPr>
            <p:cNvGrpSpPr/>
            <p:nvPr/>
          </p:nvGrpSpPr>
          <p:grpSpPr>
            <a:xfrm>
              <a:off x="6095992" y="3989875"/>
              <a:ext cx="1857631" cy="2378855"/>
              <a:chOff x="6095992" y="3989875"/>
              <a:chExt cx="1857631" cy="237885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CD0282F-82A5-7ED5-D442-8A342491F0B5}"/>
                  </a:ext>
                </a:extLst>
              </p:cNvPr>
              <p:cNvGrpSpPr/>
              <p:nvPr/>
            </p:nvGrpSpPr>
            <p:grpSpPr>
              <a:xfrm>
                <a:off x="6095992" y="4120269"/>
                <a:ext cx="1739796" cy="2248461"/>
                <a:chOff x="6095992" y="4120269"/>
                <a:chExt cx="1739796" cy="224846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5BE0C2-B6AD-2BE8-53BD-BC0E3156C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5788" y="4120269"/>
                  <a:ext cx="0" cy="1848731"/>
                </a:xfrm>
                <a:prstGeom prst="line">
                  <a:avLst/>
                </a:prstGeom>
                <a:ln w="12700">
                  <a:solidFill>
                    <a:srgbClr val="262626"/>
                  </a:solidFill>
                  <a:prstDash val="sysDash"/>
                  <a:headEnd type="oval" w="med" len="med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0164001-09CE-A6EE-E3A8-806F6CB0ACE0}"/>
                    </a:ext>
                  </a:extLst>
                </p:cNvPr>
                <p:cNvSpPr txBox="1"/>
                <p:nvPr/>
              </p:nvSpPr>
              <p:spPr>
                <a:xfrm>
                  <a:off x="6095992" y="5722399"/>
                  <a:ext cx="165157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>
                      <a:solidFill>
                        <a:srgbClr val="262626"/>
                      </a:solidFill>
                    </a:rPr>
                    <a:t>Award Construction Bid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61AA94D-A458-A2A1-91DB-95C138BA16C0}"/>
                  </a:ext>
                </a:extLst>
              </p:cNvPr>
              <p:cNvSpPr/>
              <p:nvPr/>
            </p:nvSpPr>
            <p:spPr>
              <a:xfrm>
                <a:off x="7717953" y="3989875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38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2267DF-A057-DEFE-F5A9-1E8E9D0B2E21}"/>
              </a:ext>
            </a:extLst>
          </p:cNvPr>
          <p:cNvSpPr txBox="1"/>
          <p:nvPr/>
        </p:nvSpPr>
        <p:spPr>
          <a:xfrm>
            <a:off x="5852187" y="2162409"/>
            <a:ext cx="5049569" cy="25331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>
                <a:latin typeface="+mj-lt"/>
              </a:rPr>
              <a:t>Brown Contracting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/>
              <a:t>browncontracting.net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/>
              <a:t>P: 541.338.9345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/>
              <a:t>F: 541.338.9346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2A8469-BD1F-BB67-023C-46C198EE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44" y="2775161"/>
            <a:ext cx="3617901" cy="13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7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38D6A-D7D7-291E-4BE7-6EBEEE0B2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012" y="1470582"/>
            <a:ext cx="10165976" cy="468512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latin typeface="Futura PT Bold"/>
                <a:cs typeface="Segoe UI"/>
              </a:rPr>
              <a:t>Contact Us:</a:t>
            </a:r>
            <a:br>
              <a:rPr lang="en-US" sz="4400"/>
            </a:br>
            <a:r>
              <a:rPr lang="en-US" sz="3600" b="1">
                <a:latin typeface="Futura PT Book"/>
                <a:cs typeface="Segoe UI"/>
              </a:rPr>
              <a:t>Chrissy Dawson – Project Manager</a:t>
            </a:r>
            <a:br>
              <a:rPr lang="en-US" sz="3600">
                <a:latin typeface="Futura PT Book"/>
              </a:rPr>
            </a:br>
            <a:r>
              <a:rPr lang="en-US" sz="3600">
                <a:latin typeface="Futura PT Book"/>
                <a:cs typeface="Segoe UI"/>
              </a:rPr>
              <a:t>chrissy.dawson@hillsboro-oregon.gov</a:t>
            </a:r>
            <a:br>
              <a:rPr lang="en-US" sz="3600">
                <a:latin typeface="Futura PT Book"/>
                <a:cs typeface="Segoe UI"/>
              </a:rPr>
            </a:br>
            <a:r>
              <a:rPr lang="en-US" sz="3600">
                <a:latin typeface="Futura PT Book"/>
                <a:cs typeface="Segoe UI"/>
              </a:rPr>
              <a:t>503.681.5045</a:t>
            </a:r>
            <a:br>
              <a:rPr lang="en-US" sz="3600">
                <a:latin typeface="Futura PT Book"/>
                <a:cs typeface="Segoe UI"/>
              </a:rPr>
            </a:br>
            <a:br>
              <a:rPr lang="en-US" sz="3600">
                <a:latin typeface="Futura PT Book"/>
                <a:cs typeface="Segoe UI"/>
              </a:rPr>
            </a:br>
            <a:r>
              <a:rPr lang="en-US" sz="3600" b="1">
                <a:latin typeface="Futura PT Book"/>
                <a:cs typeface="Segoe UI"/>
              </a:rPr>
              <a:t>Dan Young – Construction Manager</a:t>
            </a:r>
            <a:br>
              <a:rPr lang="en-US" sz="3600">
                <a:latin typeface="Futura PT Book"/>
                <a:cs typeface="Segoe UI"/>
              </a:rPr>
            </a:br>
            <a:r>
              <a:rPr lang="en-US" sz="3600">
                <a:latin typeface="Futura PT Book"/>
                <a:cs typeface="Segoe UI"/>
              </a:rPr>
              <a:t>dan.young@hillsboro-oregon.gov</a:t>
            </a:r>
            <a:br>
              <a:rPr lang="en-US" sz="3600">
                <a:latin typeface="Futura PT Book"/>
                <a:cs typeface="Segoe UI"/>
              </a:rPr>
            </a:br>
            <a:r>
              <a:rPr lang="en-US" sz="3600">
                <a:latin typeface="Futura PT Book"/>
                <a:cs typeface="Segoe UI"/>
              </a:rPr>
              <a:t>503.681.6489</a:t>
            </a:r>
          </a:p>
        </p:txBody>
      </p:sp>
    </p:spTree>
    <p:extLst>
      <p:ext uri="{BB962C8B-B14F-4D97-AF65-F5344CB8AC3E}">
        <p14:creationId xmlns:p14="http://schemas.microsoft.com/office/powerpoint/2010/main" val="511992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33572"/>
      </a:accent1>
      <a:accent2>
        <a:srgbClr val="57B947"/>
      </a:accent2>
      <a:accent3>
        <a:srgbClr val="FFD600"/>
      </a:accent3>
      <a:accent4>
        <a:srgbClr val="98C31F"/>
      </a:accent4>
      <a:accent5>
        <a:srgbClr val="55944E"/>
      </a:accent5>
      <a:accent6>
        <a:srgbClr val="009999"/>
      </a:accent6>
      <a:hlink>
        <a:srgbClr val="929496"/>
      </a:hlink>
      <a:folHlink>
        <a:srgbClr val="EA5A2C"/>
      </a:folHlink>
    </a:clrScheme>
    <a:fontScheme name="Hillsboro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Widescreen</PresentationFormat>
  <Paragraphs>52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Futura PT Bold</vt:lpstr>
      <vt:lpstr>Calibri</vt:lpstr>
      <vt:lpstr>Futura PT Book</vt:lpstr>
      <vt:lpstr>Futura PT Extra Bold</vt:lpstr>
      <vt:lpstr>Arial</vt:lpstr>
      <vt:lpstr>Office Theme</vt:lpstr>
      <vt:lpstr>City of Hillsboro Eastwood Elementary School Safe Routes to School Project</vt:lpstr>
      <vt:lpstr>Funding Participation from Other Agencies</vt:lpstr>
      <vt:lpstr>Safety Improvements</vt:lpstr>
      <vt:lpstr>Project Timeline (Summer 2022–Summer 2023)</vt:lpstr>
      <vt:lpstr>Current Design – 18th Avenue</vt:lpstr>
      <vt:lpstr>Current Design – Hyde Street</vt:lpstr>
      <vt:lpstr>PowerPoint Presentation</vt:lpstr>
      <vt:lpstr>PowerPoint Presentation</vt:lpstr>
      <vt:lpstr>Contact Us: Chrissy Dawson – Project Manager chrissy.dawson@hillsboro-oregon.gov 503.681.5045  Dan Young – Construction Manager dan.young@hillsboro-oregon.gov 503.681.6489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Duron</dc:creator>
  <cp:lastModifiedBy>Krista Snell</cp:lastModifiedBy>
  <cp:revision>2</cp:revision>
  <dcterms:created xsi:type="dcterms:W3CDTF">2020-04-08T16:59:45Z</dcterms:created>
  <dcterms:modified xsi:type="dcterms:W3CDTF">2023-06-15T21:57:28Z</dcterms:modified>
</cp:coreProperties>
</file>